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8"/>
  </p:notesMasterIdLst>
  <p:sldIdLst>
    <p:sldId id="256" r:id="rId3"/>
    <p:sldId id="257" r:id="rId4"/>
    <p:sldId id="334" r:id="rId5"/>
    <p:sldId id="338" r:id="rId6"/>
    <p:sldId id="305" r:id="rId7"/>
    <p:sldId id="502" r:id="rId8"/>
    <p:sldId id="504" r:id="rId9"/>
    <p:sldId id="505" r:id="rId10"/>
    <p:sldId id="342" r:id="rId11"/>
    <p:sldId id="271" r:id="rId12"/>
    <p:sldId id="272" r:id="rId13"/>
    <p:sldId id="273" r:id="rId14"/>
    <p:sldId id="274" r:id="rId15"/>
    <p:sldId id="278" r:id="rId16"/>
    <p:sldId id="308" r:id="rId17"/>
    <p:sldId id="309" r:id="rId18"/>
    <p:sldId id="310" r:id="rId19"/>
    <p:sldId id="311" r:id="rId20"/>
    <p:sldId id="339" r:id="rId21"/>
    <p:sldId id="333" r:id="rId22"/>
    <p:sldId id="331" r:id="rId23"/>
    <p:sldId id="279" r:id="rId24"/>
    <p:sldId id="291" r:id="rId25"/>
    <p:sldId id="292" r:id="rId26"/>
    <p:sldId id="293" r:id="rId27"/>
    <p:sldId id="294" r:id="rId28"/>
    <p:sldId id="287" r:id="rId29"/>
    <p:sldId id="290" r:id="rId30"/>
    <p:sldId id="283" r:id="rId31"/>
    <p:sldId id="284" r:id="rId32"/>
    <p:sldId id="281" r:id="rId33"/>
    <p:sldId id="282" r:id="rId34"/>
    <p:sldId id="297" r:id="rId35"/>
    <p:sldId id="298" r:id="rId36"/>
    <p:sldId id="285" r:id="rId37"/>
    <p:sldId id="286" r:id="rId38"/>
    <p:sldId id="295" r:id="rId39"/>
    <p:sldId id="296" r:id="rId40"/>
    <p:sldId id="299" r:id="rId41"/>
    <p:sldId id="300" r:id="rId42"/>
    <p:sldId id="260" r:id="rId43"/>
    <p:sldId id="506" r:id="rId44"/>
    <p:sldId id="340" r:id="rId45"/>
    <p:sldId id="503" r:id="rId46"/>
    <p:sldId id="335" r:id="rId4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29" autoAdjust="0"/>
    <p:restoredTop sz="94660"/>
  </p:normalViewPr>
  <p:slideViewPr>
    <p:cSldViewPr snapToGrid="0">
      <p:cViewPr varScale="1">
        <p:scale>
          <a:sx n="147" d="100"/>
          <a:sy n="147" d="100"/>
        </p:scale>
        <p:origin x="2952" y="108"/>
      </p:cViewPr>
      <p:guideLst/>
    </p:cSldViewPr>
  </p:slideViewPr>
  <p:notesTextViewPr>
    <p:cViewPr>
      <p:scale>
        <a:sx n="1" d="1"/>
        <a:sy n="1" d="1"/>
      </p:scale>
      <p:origin x="0" y="0"/>
    </p:cViewPr>
  </p:notesTextViewPr>
  <p:sorterViewPr>
    <p:cViewPr>
      <p:scale>
        <a:sx n="100" d="100"/>
        <a:sy n="100" d="100"/>
      </p:scale>
      <p:origin x="0" y="-41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C34DAD-1003-4F51-937B-240254763538}" type="datetimeFigureOut">
              <a:rPr lang="de-DE" smtClean="0"/>
              <a:t>24.08.2026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56ED84-BC4D-46B1-9B96-3782C98DBC02}" type="slidenum">
              <a:rPr lang="de-DE" smtClean="0"/>
              <a:t>‹Nr.›</a:t>
            </a:fld>
            <a:endParaRPr lang="de-DE"/>
          </a:p>
        </p:txBody>
      </p:sp>
    </p:spTree>
    <p:extLst>
      <p:ext uri="{BB962C8B-B14F-4D97-AF65-F5344CB8AC3E}">
        <p14:creationId xmlns:p14="http://schemas.microsoft.com/office/powerpoint/2010/main" val="3161188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156ED84-BC4D-46B1-9B96-3782C98DBC02}" type="slidenum">
              <a:rPr lang="de-DE" smtClean="0"/>
              <a:t>22</a:t>
            </a:fld>
            <a:endParaRPr lang="de-DE"/>
          </a:p>
        </p:txBody>
      </p:sp>
    </p:spTree>
    <p:extLst>
      <p:ext uri="{BB962C8B-B14F-4D97-AF65-F5344CB8AC3E}">
        <p14:creationId xmlns:p14="http://schemas.microsoft.com/office/powerpoint/2010/main" val="2056548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156ED84-BC4D-46B1-9B96-3782C98DBC02}" type="slidenum">
              <a:rPr lang="de-DE" smtClean="0"/>
              <a:t>35</a:t>
            </a:fld>
            <a:endParaRPr lang="de-DE"/>
          </a:p>
        </p:txBody>
      </p:sp>
    </p:spTree>
    <p:extLst>
      <p:ext uri="{BB962C8B-B14F-4D97-AF65-F5344CB8AC3E}">
        <p14:creationId xmlns:p14="http://schemas.microsoft.com/office/powerpoint/2010/main" val="2160245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156ED84-BC4D-46B1-9B96-3782C98DBC02}" type="slidenum">
              <a:rPr lang="de-DE" smtClean="0"/>
              <a:t>40</a:t>
            </a:fld>
            <a:endParaRPr lang="de-DE"/>
          </a:p>
        </p:txBody>
      </p:sp>
    </p:spTree>
    <p:extLst>
      <p:ext uri="{BB962C8B-B14F-4D97-AF65-F5344CB8AC3E}">
        <p14:creationId xmlns:p14="http://schemas.microsoft.com/office/powerpoint/2010/main" val="2925523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1BB695-0D13-85EC-5942-2C5F82371EA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61FF61CD-7F99-FA26-8391-23265EFCCC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FD37F6B4-58F3-4FF6-8A46-AE8DFDF5B98A}"/>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5" name="Fußzeilenplatzhalter 4">
            <a:extLst>
              <a:ext uri="{FF2B5EF4-FFF2-40B4-BE49-F238E27FC236}">
                <a16:creationId xmlns:a16="http://schemas.microsoft.com/office/drawing/2014/main" id="{CBD8B9D9-AFED-8447-6D5A-F8C6A68CAC8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152F9AC-85EC-C44A-BC98-B250C1D911DC}"/>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2919042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125B4F-9875-DB51-2A8A-A554AC14617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8B1BD37-3E38-084A-B590-AEF419A2C99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2329F89-E2ED-67C4-2C2B-8019CC0F6468}"/>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5" name="Fußzeilenplatzhalter 4">
            <a:extLst>
              <a:ext uri="{FF2B5EF4-FFF2-40B4-BE49-F238E27FC236}">
                <a16:creationId xmlns:a16="http://schemas.microsoft.com/office/drawing/2014/main" id="{6A046DB7-52DB-EF8B-0BEE-CBE886DF991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01A0F81-E60D-0C0E-F1F5-2938B4BB11B9}"/>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1087883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AEBF504-B178-F7E6-51F4-DE22E0B8445B}"/>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2E67981-B32E-3C46-7DD3-A5842BBE2009}"/>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2878BB5-E223-60EA-7C65-805D3DC830F8}"/>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5" name="Fußzeilenplatzhalter 4">
            <a:extLst>
              <a:ext uri="{FF2B5EF4-FFF2-40B4-BE49-F238E27FC236}">
                <a16:creationId xmlns:a16="http://schemas.microsoft.com/office/drawing/2014/main" id="{F2260ECB-472D-9312-ED2A-86D2E4667F0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C2EC421-3390-F4AF-E5BF-6D4F1990E03C}"/>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406449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4A2E47-D2CB-E404-3B5F-791594C4FCD2}"/>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A767F8B-F1F7-448D-B9A7-800C7F8DBD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2043808-FFC2-F8F8-0E5D-90BE76006DC5}"/>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5" name="Fußzeilenplatzhalter 4">
            <a:extLst>
              <a:ext uri="{FF2B5EF4-FFF2-40B4-BE49-F238E27FC236}">
                <a16:creationId xmlns:a16="http://schemas.microsoft.com/office/drawing/2014/main" id="{5CDFB98E-1D18-BC38-FF42-F521536A626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B1BE2D1-D5C8-B37E-F43E-3612F333BF47}"/>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1793117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AB92D1-8BA6-8DAC-A9AD-38357A2EB90B}"/>
              </a:ext>
            </a:extLst>
          </p:cNvPr>
          <p:cNvSpPr>
            <a:spLocks noGrp="1"/>
          </p:cNvSpPr>
          <p:nvPr>
            <p:ph type="title"/>
          </p:nvPr>
        </p:nvSpPr>
        <p:spPr/>
        <p:txBody>
          <a:bodyPr/>
          <a:lstStyle>
            <a:lvl1pPr>
              <a:defRPr sz="3200"/>
            </a:lvl1pPr>
          </a:lstStyle>
          <a:p>
            <a:r>
              <a:rPr lang="de-DE" dirty="0"/>
              <a:t>Mastertitelformat bearbeiten</a:t>
            </a:r>
          </a:p>
        </p:txBody>
      </p:sp>
      <p:sp>
        <p:nvSpPr>
          <p:cNvPr id="3" name="Inhaltsplatzhalter 2">
            <a:extLst>
              <a:ext uri="{FF2B5EF4-FFF2-40B4-BE49-F238E27FC236}">
                <a16:creationId xmlns:a16="http://schemas.microsoft.com/office/drawing/2014/main" id="{6DD709C0-2E5E-0862-D2A8-C174EA517579}"/>
              </a:ext>
            </a:extLst>
          </p:cNvPr>
          <p:cNvSpPr>
            <a:spLocks noGrp="1"/>
          </p:cNvSpPr>
          <p:nvPr>
            <p:ph idx="1"/>
          </p:nvPr>
        </p:nvSpPr>
        <p:spPr/>
        <p:txBody>
          <a:bodyPr>
            <a:normAutofit/>
          </a:bodyPr>
          <a:lstStyle>
            <a:lvl1pPr>
              <a:defRPr sz="2000"/>
            </a:lvl1pPr>
            <a:lvl2pPr>
              <a:defRPr sz="1800"/>
            </a:lvl2pPr>
            <a:lvl3pPr>
              <a:defRPr sz="1600"/>
            </a:lvl3pPr>
            <a:lvl4pPr>
              <a:defRPr sz="1400"/>
            </a:lvl4pPr>
            <a:lvl5pPr>
              <a:defRPr sz="14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E66CD588-A20B-BE44-BAD4-52385B10F69B}"/>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5" name="Fußzeilenplatzhalter 4">
            <a:extLst>
              <a:ext uri="{FF2B5EF4-FFF2-40B4-BE49-F238E27FC236}">
                <a16:creationId xmlns:a16="http://schemas.microsoft.com/office/drawing/2014/main" id="{F04B4CE2-4BA5-95BA-C9CF-A24B789C952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16DE728-E283-05ED-554A-608057271907}"/>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3676041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68D85B-2093-B99C-65BF-6038DC6E023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207192A6-7D29-B04D-DBD4-E6F83BA36E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6276A0F0-AC2B-C60D-D0E9-D6586A480316}"/>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5" name="Fußzeilenplatzhalter 4">
            <a:extLst>
              <a:ext uri="{FF2B5EF4-FFF2-40B4-BE49-F238E27FC236}">
                <a16:creationId xmlns:a16="http://schemas.microsoft.com/office/drawing/2014/main" id="{48876B78-79C8-A751-FB9A-C2BE98A39C6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A3482E6-43F7-BFB1-E627-DDD661120214}"/>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3629033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32EF1D-E058-8207-C86D-D6F939FC77E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E15E158-BDFB-B59C-D2FE-BDF23232531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7DCA9835-FCF2-9002-D185-B46CCF89405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23AE8821-431E-7A1E-1966-674E1C2B2ED5}"/>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6" name="Fußzeilenplatzhalter 5">
            <a:extLst>
              <a:ext uri="{FF2B5EF4-FFF2-40B4-BE49-F238E27FC236}">
                <a16:creationId xmlns:a16="http://schemas.microsoft.com/office/drawing/2014/main" id="{CA4F2BD2-9E1B-FBBF-F2F3-07637A1934A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7724D17-60F7-6C63-98DF-F0D513298131}"/>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2184157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560486-85E5-94F3-CFD9-E86BE1540305}"/>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21444EE1-29C7-2D27-CFEE-CB6AA5500A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F661E31-04AD-BAF7-F50B-8F5AF1078E84}"/>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B2BD696-2BF6-E11C-4A9C-04F4601D42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9FF8CEB-AC21-03EC-CC9D-44727E8FF7A6}"/>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448746DD-A612-928E-D542-FC017EEB6DB9}"/>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8" name="Fußzeilenplatzhalter 7">
            <a:extLst>
              <a:ext uri="{FF2B5EF4-FFF2-40B4-BE49-F238E27FC236}">
                <a16:creationId xmlns:a16="http://schemas.microsoft.com/office/drawing/2014/main" id="{3A61DE05-53A4-9EE9-6EE2-8C6BF4B53C21}"/>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C754A6EB-A74D-50F1-42F1-B231E45BECA5}"/>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1103973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4815B5-23CC-1841-C6FC-F774083B7D4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65E1143-21A4-C240-E562-B8EB89AAA7E6}"/>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4" name="Fußzeilenplatzhalter 3">
            <a:extLst>
              <a:ext uri="{FF2B5EF4-FFF2-40B4-BE49-F238E27FC236}">
                <a16:creationId xmlns:a16="http://schemas.microsoft.com/office/drawing/2014/main" id="{E0CC1EB8-B538-347E-9935-AF6EB767F327}"/>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B29CE27-EEC2-99D0-E35C-4A018ACF2A55}"/>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1773039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BC34986-870A-E216-E462-9ED72A6630C5}"/>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3" name="Fußzeilenplatzhalter 2">
            <a:extLst>
              <a:ext uri="{FF2B5EF4-FFF2-40B4-BE49-F238E27FC236}">
                <a16:creationId xmlns:a16="http://schemas.microsoft.com/office/drawing/2014/main" id="{83F3E191-8399-DFD9-30A6-5C0AE21CF9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2F44A8B-B9A3-EDB2-5B27-20BF0800C0B6}"/>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313005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72FCFD-0CA0-AD2D-6654-CD7CF6B578F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35C4188A-8581-A04D-64EB-A3A607D6B3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E1A5F50-CB78-9B96-0461-C45990ADF4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A207AF7-34BA-7088-B81C-955DADD95428}"/>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6" name="Fußzeilenplatzhalter 5">
            <a:extLst>
              <a:ext uri="{FF2B5EF4-FFF2-40B4-BE49-F238E27FC236}">
                <a16:creationId xmlns:a16="http://schemas.microsoft.com/office/drawing/2014/main" id="{29C340E1-E68D-8CA1-3D21-1FF4DF5B4B9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62A33FB-ED17-1908-39A1-B79E8D38F2F8}"/>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2352112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CC661E-53F2-F24E-7227-B92F147AFB0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FC2782D-10DC-9F51-83DB-5C4058DCEE4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0D57ADF-A3CF-D5D9-07D8-16B7E5FEC267}"/>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5" name="Fußzeilenplatzhalter 4">
            <a:extLst>
              <a:ext uri="{FF2B5EF4-FFF2-40B4-BE49-F238E27FC236}">
                <a16:creationId xmlns:a16="http://schemas.microsoft.com/office/drawing/2014/main" id="{690959C6-173A-6790-5FC0-C05947F0CCE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459F974-8104-68DA-6712-E5D1456DF652}"/>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2130017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2A214C-2184-5479-4F5B-F14C8154EEA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EFDD53D-38BD-F1CD-9255-334EF9A17E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066D29F4-364B-7CDC-CBC9-47CA9B9776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99CD0C8-398E-3223-574F-397531E4DABE}"/>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6" name="Fußzeilenplatzhalter 5">
            <a:extLst>
              <a:ext uri="{FF2B5EF4-FFF2-40B4-BE49-F238E27FC236}">
                <a16:creationId xmlns:a16="http://schemas.microsoft.com/office/drawing/2014/main" id="{11BA70DD-8D2F-72E0-ED64-75E29DB7BDB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79535E2-F49F-7BAF-3DCC-EBD084F99536}"/>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1235059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4103C8-9C4B-FA71-373C-1120BCB3B47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D940CEF-3943-CE97-5A2B-54DA5D86BC8F}"/>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C90E1A3-B421-60A6-3985-954AB8F5B9B0}"/>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5" name="Fußzeilenplatzhalter 4">
            <a:extLst>
              <a:ext uri="{FF2B5EF4-FFF2-40B4-BE49-F238E27FC236}">
                <a16:creationId xmlns:a16="http://schemas.microsoft.com/office/drawing/2014/main" id="{37BA30F8-43CB-3C94-2B0B-C2F5D15F15D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5612844-AD84-2F59-D9A9-B270171E61F7}"/>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1187765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EE071A8-00D0-84A6-9926-3891585A5E5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AA5C220-93D6-7253-406C-0EB659F1A7C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E752B6C-EB9D-B4DE-E207-6EF83510B1E3}"/>
              </a:ext>
            </a:extLst>
          </p:cNvPr>
          <p:cNvSpPr>
            <a:spLocks noGrp="1"/>
          </p:cNvSpPr>
          <p:nvPr>
            <p:ph type="dt" sz="half" idx="10"/>
          </p:nvPr>
        </p:nvSpPr>
        <p:spPr/>
        <p:txBody>
          <a:bodyPr/>
          <a:lstStyle/>
          <a:p>
            <a:fld id="{06FFC568-CC75-4CD0-96F1-EF8A2E0FF25F}" type="datetimeFigureOut">
              <a:rPr lang="de-DE" smtClean="0"/>
              <a:t>24.08.2026</a:t>
            </a:fld>
            <a:endParaRPr lang="de-DE"/>
          </a:p>
        </p:txBody>
      </p:sp>
      <p:sp>
        <p:nvSpPr>
          <p:cNvPr id="5" name="Fußzeilenplatzhalter 4">
            <a:extLst>
              <a:ext uri="{FF2B5EF4-FFF2-40B4-BE49-F238E27FC236}">
                <a16:creationId xmlns:a16="http://schemas.microsoft.com/office/drawing/2014/main" id="{1D8DA743-474D-D212-961A-74D25AF645E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B4C66DC-6889-01E6-B8B4-22D263D112F8}"/>
              </a:ext>
            </a:extLst>
          </p:cNvPr>
          <p:cNvSpPr>
            <a:spLocks noGrp="1"/>
          </p:cNvSpPr>
          <p:nvPr>
            <p:ph type="sldNum" sz="quarter" idx="12"/>
          </p:nvPr>
        </p:nvSpPr>
        <p:spPr/>
        <p:txBody>
          <a:bodyPr/>
          <a:lstStyle/>
          <a:p>
            <a:fld id="{341F20CD-799C-4A90-82CB-F4F84B22FC4F}" type="slidenum">
              <a:rPr lang="de-DE" smtClean="0"/>
              <a:t>‹Nr.›</a:t>
            </a:fld>
            <a:endParaRPr lang="de-DE"/>
          </a:p>
        </p:txBody>
      </p:sp>
    </p:spTree>
    <p:extLst>
      <p:ext uri="{BB962C8B-B14F-4D97-AF65-F5344CB8AC3E}">
        <p14:creationId xmlns:p14="http://schemas.microsoft.com/office/powerpoint/2010/main" val="1487412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208E00-BF12-A435-5FC9-C21EA2DB728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940FDBF2-08A8-3A09-DABD-9D82630B4D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506B0A8-A186-A1F0-7BB6-DD92747AFBD8}"/>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5" name="Fußzeilenplatzhalter 4">
            <a:extLst>
              <a:ext uri="{FF2B5EF4-FFF2-40B4-BE49-F238E27FC236}">
                <a16:creationId xmlns:a16="http://schemas.microsoft.com/office/drawing/2014/main" id="{09E19E30-9A3B-40B5-61F2-7432EF6639D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8B4F534-EE41-3A17-5812-A3B0A23A62B3}"/>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3288424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AA016-5B16-3FBE-60A0-AE6927A6A9D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8611624-4430-449A-35E0-939A817E863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23827D3-267F-5631-A0E8-FBEF6CEB2757}"/>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3295E82A-354F-214F-AF02-9C896F809135}"/>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6" name="Fußzeilenplatzhalter 5">
            <a:extLst>
              <a:ext uri="{FF2B5EF4-FFF2-40B4-BE49-F238E27FC236}">
                <a16:creationId xmlns:a16="http://schemas.microsoft.com/office/drawing/2014/main" id="{4A760208-A19F-7527-E78F-03A45E1AD43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421F587-6080-D979-2E70-6FF5B3C4B9B1}"/>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153773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ACDE17-017B-4413-DD6D-BF02273ADAA3}"/>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7855831-87F3-B9A3-4388-634CC6E2F6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EA56D93-695F-0FBB-BC0C-E2E24B59472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D84DC19E-9B47-4507-6F55-11F2282D1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6E861DD-1680-A25F-8534-55A3C6A1BB5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8944EFC-C455-2F49-F57B-AB74A2AAE5E0}"/>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8" name="Fußzeilenplatzhalter 7">
            <a:extLst>
              <a:ext uri="{FF2B5EF4-FFF2-40B4-BE49-F238E27FC236}">
                <a16:creationId xmlns:a16="http://schemas.microsoft.com/office/drawing/2014/main" id="{25DF1E2A-E9B8-0B0D-93AE-324A43AD2B6A}"/>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1ED23DA8-DE39-7071-108F-CF38467ABC13}"/>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3465614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494A0B-630D-1B8D-9047-952D39DEE5C8}"/>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D71300C4-236B-25E8-2917-A5E478DA5326}"/>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4" name="Fußzeilenplatzhalter 3">
            <a:extLst>
              <a:ext uri="{FF2B5EF4-FFF2-40B4-BE49-F238E27FC236}">
                <a16:creationId xmlns:a16="http://schemas.microsoft.com/office/drawing/2014/main" id="{58E1B958-6283-76D1-6ED1-12B812018C9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BA3DB74-4497-7740-698E-A5483464C1BB}"/>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1834425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D6448E0-B7BC-D906-DFAA-92E0E0D70145}"/>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3" name="Fußzeilenplatzhalter 2">
            <a:extLst>
              <a:ext uri="{FF2B5EF4-FFF2-40B4-BE49-F238E27FC236}">
                <a16:creationId xmlns:a16="http://schemas.microsoft.com/office/drawing/2014/main" id="{516BE9BE-4E9C-DE43-B1D6-23EF8F6DABD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F12B498-D8E7-ADF9-36D6-D5C70062AABC}"/>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3753524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0EBC8A-131D-9EB9-9F6C-85696313EE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34C8359F-8EC9-E1F7-5E36-1B33E86D35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1E2DF7-151D-F801-A560-66AF0F5543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016A9BA-CF85-C950-5E84-DCBDDE651579}"/>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6" name="Fußzeilenplatzhalter 5">
            <a:extLst>
              <a:ext uri="{FF2B5EF4-FFF2-40B4-BE49-F238E27FC236}">
                <a16:creationId xmlns:a16="http://schemas.microsoft.com/office/drawing/2014/main" id="{B8A5E48B-1AB4-B32C-756E-02B66CCB7AE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6D9C2D8-A68F-4BBA-AA71-462172FCE142}"/>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828022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3B7350-94BD-1523-CC02-B83EEEA0901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4413DBC-6E7D-54E4-2F2C-D385963873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275E7B2-40AA-3826-21AE-540AA0FC6C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23492CF-E752-9D80-DF44-D0969102AC5A}"/>
              </a:ext>
            </a:extLst>
          </p:cNvPr>
          <p:cNvSpPr>
            <a:spLocks noGrp="1"/>
          </p:cNvSpPr>
          <p:nvPr>
            <p:ph type="dt" sz="half" idx="10"/>
          </p:nvPr>
        </p:nvSpPr>
        <p:spPr/>
        <p:txBody>
          <a:bodyPr/>
          <a:lstStyle/>
          <a:p>
            <a:fld id="{C0B3DEA2-7A24-403C-AEBD-0B26810015F8}" type="datetimeFigureOut">
              <a:rPr lang="de-DE" smtClean="0"/>
              <a:t>24.08.2026</a:t>
            </a:fld>
            <a:endParaRPr lang="de-DE"/>
          </a:p>
        </p:txBody>
      </p:sp>
      <p:sp>
        <p:nvSpPr>
          <p:cNvPr id="6" name="Fußzeilenplatzhalter 5">
            <a:extLst>
              <a:ext uri="{FF2B5EF4-FFF2-40B4-BE49-F238E27FC236}">
                <a16:creationId xmlns:a16="http://schemas.microsoft.com/office/drawing/2014/main" id="{03907502-66B7-0890-B4B9-7F3E1F0CCC9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6EF7E91-6E07-E782-E73F-95AC9ACFA106}"/>
              </a:ext>
            </a:extLst>
          </p:cNvPr>
          <p:cNvSpPr>
            <a:spLocks noGrp="1"/>
          </p:cNvSpPr>
          <p:nvPr>
            <p:ph type="sldNum" sz="quarter" idx="12"/>
          </p:nvPr>
        </p:nvSpPr>
        <p:spPr/>
        <p:txBody>
          <a:bodyPr/>
          <a:lstStyle/>
          <a:p>
            <a:fld id="{3E532768-D141-4882-A08E-4502BBC21226}" type="slidenum">
              <a:rPr lang="de-DE" smtClean="0"/>
              <a:t>‹Nr.›</a:t>
            </a:fld>
            <a:endParaRPr lang="de-DE"/>
          </a:p>
        </p:txBody>
      </p:sp>
    </p:spTree>
    <p:extLst>
      <p:ext uri="{BB962C8B-B14F-4D97-AF65-F5344CB8AC3E}">
        <p14:creationId xmlns:p14="http://schemas.microsoft.com/office/powerpoint/2010/main" val="3248416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B379DCB-19B8-E14F-BA15-80B71B98D8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E42C9E8D-34E6-2AF0-53D3-C528BF23F5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F39D80E-BA01-C4AB-862A-5D78C3BF87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0B3DEA2-7A24-403C-AEBD-0B26810015F8}" type="datetimeFigureOut">
              <a:rPr lang="de-DE" smtClean="0"/>
              <a:t>24.08.2026</a:t>
            </a:fld>
            <a:endParaRPr lang="de-DE"/>
          </a:p>
        </p:txBody>
      </p:sp>
      <p:sp>
        <p:nvSpPr>
          <p:cNvPr id="5" name="Fußzeilenplatzhalter 4">
            <a:extLst>
              <a:ext uri="{FF2B5EF4-FFF2-40B4-BE49-F238E27FC236}">
                <a16:creationId xmlns:a16="http://schemas.microsoft.com/office/drawing/2014/main" id="{05D1F873-CC8F-0AB1-0960-A9EFFA4BB4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0A258B9B-1AF8-1E5C-64FE-F33F52B7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E532768-D141-4882-A08E-4502BBC21226}" type="slidenum">
              <a:rPr lang="de-DE" smtClean="0"/>
              <a:t>‹Nr.›</a:t>
            </a:fld>
            <a:endParaRPr lang="de-DE"/>
          </a:p>
        </p:txBody>
      </p:sp>
    </p:spTree>
    <p:extLst>
      <p:ext uri="{BB962C8B-B14F-4D97-AF65-F5344CB8AC3E}">
        <p14:creationId xmlns:p14="http://schemas.microsoft.com/office/powerpoint/2010/main" val="3033819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4F526C1-3C00-D8A9-A214-B2FE7A0C76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13366D94-C018-409C-6CD1-D0DDB47B0A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C44E1FF-DCE8-01D8-9C54-EFDD708CF2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6FFC568-CC75-4CD0-96F1-EF8A2E0FF25F}" type="datetimeFigureOut">
              <a:rPr lang="de-DE" smtClean="0"/>
              <a:t>24.08.2026</a:t>
            </a:fld>
            <a:endParaRPr lang="de-DE"/>
          </a:p>
        </p:txBody>
      </p:sp>
      <p:sp>
        <p:nvSpPr>
          <p:cNvPr id="5" name="Fußzeilenplatzhalter 4">
            <a:extLst>
              <a:ext uri="{FF2B5EF4-FFF2-40B4-BE49-F238E27FC236}">
                <a16:creationId xmlns:a16="http://schemas.microsoft.com/office/drawing/2014/main" id="{9C1B555C-04BC-22B9-5BF8-AE2B9CEAF1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17000249-B92F-F210-029F-66D88DC12D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1F20CD-799C-4A90-82CB-F4F84B22FC4F}" type="slidenum">
              <a:rPr lang="de-DE" smtClean="0"/>
              <a:t>‹Nr.›</a:t>
            </a:fld>
            <a:endParaRPr lang="de-DE"/>
          </a:p>
        </p:txBody>
      </p:sp>
    </p:spTree>
    <p:extLst>
      <p:ext uri="{BB962C8B-B14F-4D97-AF65-F5344CB8AC3E}">
        <p14:creationId xmlns:p14="http://schemas.microsoft.com/office/powerpoint/2010/main" val="13499252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607FFA-462F-E4E4-4569-B2C22A49995B}"/>
              </a:ext>
            </a:extLst>
          </p:cNvPr>
          <p:cNvSpPr>
            <a:spLocks noGrp="1"/>
          </p:cNvSpPr>
          <p:nvPr>
            <p:ph type="ctrTitle"/>
          </p:nvPr>
        </p:nvSpPr>
        <p:spPr/>
        <p:txBody>
          <a:bodyPr/>
          <a:lstStyle/>
          <a:p>
            <a:r>
              <a:rPr lang="de-DE" dirty="0"/>
              <a:t>Kurseinheit 3</a:t>
            </a:r>
          </a:p>
        </p:txBody>
      </p:sp>
      <p:sp>
        <p:nvSpPr>
          <p:cNvPr id="3" name="Untertitel 2">
            <a:extLst>
              <a:ext uri="{FF2B5EF4-FFF2-40B4-BE49-F238E27FC236}">
                <a16:creationId xmlns:a16="http://schemas.microsoft.com/office/drawing/2014/main" id="{0E0EFC3E-88EC-6AD7-47D1-E83E549D3C3F}"/>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873670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Fit für nachhaltige und gesunde Lebensmittel">
            <a:extLst>
              <a:ext uri="{FF2B5EF4-FFF2-40B4-BE49-F238E27FC236}">
                <a16:creationId xmlns:a16="http://schemas.microsoft.com/office/drawing/2014/main" id="{AEDD489F-BE1A-C834-0828-6A319793B410}"/>
              </a:ext>
            </a:extLst>
          </p:cNvPr>
          <p:cNvPicPr>
            <a:picLocks noChangeAspect="1"/>
          </p:cNvPicPr>
          <p:nvPr/>
        </p:nvPicPr>
        <p:blipFill>
          <a:blip r:embed="rId2">
            <a:alphaModFix amt="20000"/>
          </a:blip>
          <a:stretch>
            <a:fillRect/>
          </a:stretch>
        </p:blipFill>
        <p:spPr>
          <a:xfrm>
            <a:off x="0" y="1027906"/>
            <a:ext cx="12192000" cy="6858000"/>
          </a:xfrm>
          <a:prstGeom prst="rect">
            <a:avLst/>
          </a:prstGeom>
        </p:spPr>
      </p:pic>
      <p:sp>
        <p:nvSpPr>
          <p:cNvPr id="2" name="Titel 1">
            <a:extLst>
              <a:ext uri="{FF2B5EF4-FFF2-40B4-BE49-F238E27FC236}">
                <a16:creationId xmlns:a16="http://schemas.microsoft.com/office/drawing/2014/main" id="{D8E11612-D1EF-5BD8-C77B-7F71456C286F}"/>
              </a:ext>
            </a:extLst>
          </p:cNvPr>
          <p:cNvSpPr>
            <a:spLocks noGrp="1"/>
          </p:cNvSpPr>
          <p:nvPr>
            <p:ph type="title"/>
          </p:nvPr>
        </p:nvSpPr>
        <p:spPr/>
        <p:txBody>
          <a:bodyPr/>
          <a:lstStyle/>
          <a:p>
            <a:r>
              <a:rPr lang="de-DE" dirty="0"/>
              <a:t>Grundbausteine der Nahrung	</a:t>
            </a:r>
          </a:p>
        </p:txBody>
      </p:sp>
      <p:sp>
        <p:nvSpPr>
          <p:cNvPr id="3" name="Inhaltsplatzhalter 2">
            <a:extLst>
              <a:ext uri="{FF2B5EF4-FFF2-40B4-BE49-F238E27FC236}">
                <a16:creationId xmlns:a16="http://schemas.microsoft.com/office/drawing/2014/main" id="{9B3BDF8A-7487-5BA5-878D-466104A5FA79}"/>
              </a:ext>
            </a:extLst>
          </p:cNvPr>
          <p:cNvSpPr>
            <a:spLocks noGrp="1"/>
          </p:cNvSpPr>
          <p:nvPr>
            <p:ph idx="1"/>
          </p:nvPr>
        </p:nvSpPr>
        <p:spPr>
          <a:xfrm>
            <a:off x="6515100" y="1690687"/>
            <a:ext cx="5676900" cy="4738677"/>
          </a:xfrm>
        </p:spPr>
        <p:txBody>
          <a:bodyPr>
            <a:normAutofit/>
          </a:bodyPr>
          <a:lstStyle/>
          <a:p>
            <a:pPr marL="0" indent="0">
              <a:buNone/>
            </a:pPr>
            <a:r>
              <a:rPr lang="de-DE" sz="2000" b="1" dirty="0"/>
              <a:t>Eiweiß </a:t>
            </a:r>
            <a:r>
              <a:rPr lang="de-DE" sz="2000" dirty="0"/>
              <a:t>(z.B. Quark, Fisch, Milch, Soja, Fleisch)</a:t>
            </a:r>
            <a:endParaRPr lang="de-DE" sz="2000" b="1" dirty="0"/>
          </a:p>
          <a:p>
            <a:r>
              <a:rPr lang="de-DE" sz="2000" dirty="0"/>
              <a:t>Wichtiger </a:t>
            </a:r>
            <a:r>
              <a:rPr lang="de-DE" sz="2000" b="1" dirty="0">
                <a:solidFill>
                  <a:schemeClr val="accent5"/>
                </a:solidFill>
              </a:rPr>
              <a:t>Baustein</a:t>
            </a:r>
            <a:r>
              <a:rPr lang="de-DE" sz="2000" dirty="0"/>
              <a:t> für die </a:t>
            </a:r>
            <a:r>
              <a:rPr lang="de-DE" sz="2000" b="1" dirty="0">
                <a:solidFill>
                  <a:schemeClr val="accent5"/>
                </a:solidFill>
              </a:rPr>
              <a:t>Muskeln</a:t>
            </a:r>
          </a:p>
          <a:p>
            <a:pPr marL="0" indent="0">
              <a:buNone/>
            </a:pPr>
            <a:r>
              <a:rPr lang="de-DE" sz="2000" b="1" dirty="0"/>
              <a:t>Ballaststoffe </a:t>
            </a:r>
            <a:r>
              <a:rPr lang="de-DE" sz="2000" dirty="0"/>
              <a:t>(z.B. Hülsenfrüchte, Vollkornprodukte, Gemüse, Nüsse)</a:t>
            </a:r>
            <a:endParaRPr lang="de-DE" sz="2000" b="1" dirty="0"/>
          </a:p>
          <a:p>
            <a:r>
              <a:rPr lang="de-DE" sz="2000" dirty="0"/>
              <a:t>Eine Form von Kohlenhydraten</a:t>
            </a:r>
          </a:p>
          <a:p>
            <a:r>
              <a:rPr lang="de-DE" sz="2000" b="1" dirty="0">
                <a:solidFill>
                  <a:schemeClr val="accent5"/>
                </a:solidFill>
              </a:rPr>
              <a:t>Förden</a:t>
            </a:r>
            <a:r>
              <a:rPr lang="de-DE" sz="2000" dirty="0"/>
              <a:t> </a:t>
            </a:r>
            <a:r>
              <a:rPr lang="de-DE" sz="2000" b="1" dirty="0">
                <a:solidFill>
                  <a:schemeClr val="accent5"/>
                </a:solidFill>
              </a:rPr>
              <a:t>Sättigung</a:t>
            </a:r>
            <a:r>
              <a:rPr lang="de-DE" sz="2000" dirty="0"/>
              <a:t> und sind </a:t>
            </a:r>
            <a:r>
              <a:rPr lang="de-DE" sz="2000" b="1" dirty="0">
                <a:solidFill>
                  <a:schemeClr val="accent5"/>
                </a:solidFill>
              </a:rPr>
              <a:t>gut</a:t>
            </a:r>
            <a:r>
              <a:rPr lang="de-DE" sz="2000" dirty="0"/>
              <a:t> für die </a:t>
            </a:r>
            <a:r>
              <a:rPr lang="de-DE" sz="2000" b="1" dirty="0">
                <a:solidFill>
                  <a:schemeClr val="accent5"/>
                </a:solidFill>
              </a:rPr>
              <a:t>Verdauung</a:t>
            </a:r>
          </a:p>
          <a:p>
            <a:endParaRPr lang="de-DE" sz="2000" dirty="0"/>
          </a:p>
          <a:p>
            <a:endParaRPr lang="de-DE" sz="2000" dirty="0"/>
          </a:p>
        </p:txBody>
      </p:sp>
      <p:sp>
        <p:nvSpPr>
          <p:cNvPr id="8" name="Inhaltsplatzhalter 2">
            <a:extLst>
              <a:ext uri="{FF2B5EF4-FFF2-40B4-BE49-F238E27FC236}">
                <a16:creationId xmlns:a16="http://schemas.microsoft.com/office/drawing/2014/main" id="{2CEEF3DE-3F81-C975-A879-2AAA466D102C}"/>
              </a:ext>
            </a:extLst>
          </p:cNvPr>
          <p:cNvSpPr txBox="1">
            <a:spLocks/>
          </p:cNvSpPr>
          <p:nvPr/>
        </p:nvSpPr>
        <p:spPr>
          <a:xfrm>
            <a:off x="838200" y="1690687"/>
            <a:ext cx="10515600" cy="47386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000" b="1" dirty="0"/>
              <a:t>Kohlenhydrate </a:t>
            </a:r>
            <a:r>
              <a:rPr lang="de-DE" sz="2000" dirty="0"/>
              <a:t>(z.B. Nudeln, Reis, Kartoffeln)</a:t>
            </a:r>
          </a:p>
          <a:p>
            <a:r>
              <a:rPr lang="de-DE" sz="2000" b="1" dirty="0">
                <a:solidFill>
                  <a:schemeClr val="accent5"/>
                </a:solidFill>
              </a:rPr>
              <a:t>Wichtiger Energielieferant </a:t>
            </a:r>
            <a:r>
              <a:rPr lang="de-DE" sz="2000" dirty="0"/>
              <a:t>des Körpers</a:t>
            </a:r>
          </a:p>
          <a:p>
            <a:r>
              <a:rPr lang="de-DE" sz="2000" dirty="0"/>
              <a:t>Lassen den </a:t>
            </a:r>
            <a:r>
              <a:rPr lang="de-DE" sz="2000" b="1" dirty="0">
                <a:solidFill>
                  <a:schemeClr val="accent5"/>
                </a:solidFill>
              </a:rPr>
              <a:t>Glukosespiegel</a:t>
            </a:r>
            <a:r>
              <a:rPr lang="de-DE" sz="2000" dirty="0"/>
              <a:t> </a:t>
            </a:r>
            <a:r>
              <a:rPr lang="de-DE" sz="2000" b="1" dirty="0">
                <a:solidFill>
                  <a:schemeClr val="accent5"/>
                </a:solidFill>
              </a:rPr>
              <a:t>ansteigen</a:t>
            </a:r>
          </a:p>
          <a:p>
            <a:pPr marL="0" indent="0">
              <a:buFont typeface="Arial" panose="020B0604020202020204" pitchFamily="34" charset="0"/>
              <a:buNone/>
            </a:pPr>
            <a:r>
              <a:rPr lang="de-DE" sz="2000" b="1" dirty="0"/>
              <a:t>Fett </a:t>
            </a:r>
            <a:r>
              <a:rPr lang="de-DE" sz="2000" dirty="0"/>
              <a:t>(z.B. Käse, Butter, Öle)</a:t>
            </a:r>
            <a:endParaRPr lang="de-DE" sz="2000" b="1" dirty="0"/>
          </a:p>
          <a:p>
            <a:r>
              <a:rPr lang="de-DE" sz="2000" b="1" dirty="0">
                <a:solidFill>
                  <a:schemeClr val="accent5"/>
                </a:solidFill>
              </a:rPr>
              <a:t>Wichtiger</a:t>
            </a:r>
            <a:r>
              <a:rPr lang="de-DE" sz="2000" dirty="0"/>
              <a:t> </a:t>
            </a:r>
            <a:r>
              <a:rPr lang="de-DE" sz="2000" b="1" dirty="0">
                <a:solidFill>
                  <a:schemeClr val="accent5"/>
                </a:solidFill>
              </a:rPr>
              <a:t>Energielieferant</a:t>
            </a:r>
            <a:r>
              <a:rPr lang="de-DE" sz="2000" dirty="0"/>
              <a:t> des Körpers</a:t>
            </a:r>
          </a:p>
          <a:p>
            <a:r>
              <a:rPr lang="de-DE" sz="2000" dirty="0"/>
              <a:t>Hat die </a:t>
            </a:r>
            <a:r>
              <a:rPr lang="de-DE" sz="2000" b="1" dirty="0">
                <a:solidFill>
                  <a:schemeClr val="accent5"/>
                </a:solidFill>
              </a:rPr>
              <a:t>meisten</a:t>
            </a:r>
            <a:r>
              <a:rPr lang="de-DE" sz="2000" dirty="0"/>
              <a:t> </a:t>
            </a:r>
            <a:r>
              <a:rPr lang="de-DE" sz="2000" b="1" dirty="0">
                <a:solidFill>
                  <a:schemeClr val="accent5"/>
                </a:solidFill>
              </a:rPr>
              <a:t>Kalorien</a:t>
            </a:r>
          </a:p>
          <a:p>
            <a:endParaRPr lang="de-DE" sz="2000" dirty="0"/>
          </a:p>
          <a:p>
            <a:endParaRPr lang="de-DE" sz="2000" dirty="0"/>
          </a:p>
        </p:txBody>
      </p:sp>
      <p:pic>
        <p:nvPicPr>
          <p:cNvPr id="10" name="Grafik 9" descr="Fit für nachhaltige und gesunde Lebensmittel">
            <a:extLst>
              <a:ext uri="{FF2B5EF4-FFF2-40B4-BE49-F238E27FC236}">
                <a16:creationId xmlns:a16="http://schemas.microsoft.com/office/drawing/2014/main" id="{140AA0BE-B13D-2952-AD6B-DB3BCF58E5C2}"/>
              </a:ext>
            </a:extLst>
          </p:cNvPr>
          <p:cNvPicPr>
            <a:picLocks noChangeAspect="1"/>
          </p:cNvPicPr>
          <p:nvPr/>
        </p:nvPicPr>
        <p:blipFill>
          <a:blip r:embed="rId2">
            <a:alphaModFix amt="20000"/>
          </a:blip>
          <a:srcRect b="85012"/>
          <a:stretch>
            <a:fillRect/>
          </a:stretch>
        </p:blipFill>
        <p:spPr>
          <a:xfrm>
            <a:off x="0" y="0"/>
            <a:ext cx="12192000" cy="1027906"/>
          </a:xfrm>
          <a:prstGeom prst="rect">
            <a:avLst/>
          </a:prstGeom>
        </p:spPr>
      </p:pic>
    </p:spTree>
    <p:extLst>
      <p:ext uri="{BB962C8B-B14F-4D97-AF65-F5344CB8AC3E}">
        <p14:creationId xmlns:p14="http://schemas.microsoft.com/office/powerpoint/2010/main" val="601873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Die Wahrheit über Kohlenhydrate: Mythen und Fakten">
            <a:extLst>
              <a:ext uri="{FF2B5EF4-FFF2-40B4-BE49-F238E27FC236}">
                <a16:creationId xmlns:a16="http://schemas.microsoft.com/office/drawing/2014/main" id="{08CEB20C-7E6B-69B7-308C-0ACE687DAE22}"/>
              </a:ext>
            </a:extLst>
          </p:cNvPr>
          <p:cNvPicPr>
            <a:picLocks noChangeAspect="1"/>
          </p:cNvPicPr>
          <p:nvPr/>
        </p:nvPicPr>
        <p:blipFill>
          <a:blip r:embed="rId2"/>
          <a:srcRect l="49234"/>
          <a:stretch>
            <a:fillRect/>
          </a:stretch>
        </p:blipFill>
        <p:spPr>
          <a:xfrm>
            <a:off x="6972300" y="0"/>
            <a:ext cx="5219700" cy="6858000"/>
          </a:xfrm>
          <a:prstGeom prst="rect">
            <a:avLst/>
          </a:prstGeom>
        </p:spPr>
      </p:pic>
      <p:sp>
        <p:nvSpPr>
          <p:cNvPr id="2" name="Titel 1">
            <a:extLst>
              <a:ext uri="{FF2B5EF4-FFF2-40B4-BE49-F238E27FC236}">
                <a16:creationId xmlns:a16="http://schemas.microsoft.com/office/drawing/2014/main" id="{23278836-2391-E46C-0F0C-0C6C8F719AC9}"/>
              </a:ext>
            </a:extLst>
          </p:cNvPr>
          <p:cNvSpPr>
            <a:spLocks noGrp="1"/>
          </p:cNvSpPr>
          <p:nvPr>
            <p:ph type="title"/>
          </p:nvPr>
        </p:nvSpPr>
        <p:spPr/>
        <p:txBody>
          <a:bodyPr/>
          <a:lstStyle/>
          <a:p>
            <a:r>
              <a:rPr lang="de-DE" dirty="0"/>
              <a:t>Kohlenhydrate: Die richtige Wahl treffen</a:t>
            </a:r>
          </a:p>
        </p:txBody>
      </p:sp>
      <p:sp>
        <p:nvSpPr>
          <p:cNvPr id="3" name="Inhaltsplatzhalter 2">
            <a:extLst>
              <a:ext uri="{FF2B5EF4-FFF2-40B4-BE49-F238E27FC236}">
                <a16:creationId xmlns:a16="http://schemas.microsoft.com/office/drawing/2014/main" id="{D07723E4-4D9E-8139-33E8-06319372436B}"/>
              </a:ext>
            </a:extLst>
          </p:cNvPr>
          <p:cNvSpPr>
            <a:spLocks noGrp="1"/>
          </p:cNvSpPr>
          <p:nvPr>
            <p:ph idx="1"/>
          </p:nvPr>
        </p:nvSpPr>
        <p:spPr>
          <a:xfrm>
            <a:off x="838199" y="1825624"/>
            <a:ext cx="6134101" cy="4799233"/>
          </a:xfrm>
        </p:spPr>
        <p:txBody>
          <a:bodyPr>
            <a:normAutofit fontScale="92500"/>
          </a:bodyPr>
          <a:lstStyle/>
          <a:p>
            <a:pPr lvl="0"/>
            <a:r>
              <a:rPr lang="de-DE" sz="2400" b="1" dirty="0"/>
              <a:t>Komplexe Kohlenhydrate:</a:t>
            </a:r>
            <a:endParaRPr lang="de-DE" sz="2400" dirty="0"/>
          </a:p>
          <a:p>
            <a:pPr lvl="1"/>
            <a:r>
              <a:rPr lang="de-DE" sz="2000" dirty="0"/>
              <a:t>Z.B. Vollkornprodukte (Brot, Nudeln, Reis)</a:t>
            </a:r>
          </a:p>
          <a:p>
            <a:pPr lvl="1"/>
            <a:r>
              <a:rPr lang="de-DE" sz="2000" dirty="0"/>
              <a:t>Z.B. Hülsenfrüchte (Linsen, Bohnen)</a:t>
            </a:r>
          </a:p>
          <a:p>
            <a:pPr marL="457200" lvl="1" indent="0">
              <a:buNone/>
            </a:pPr>
            <a:r>
              <a:rPr lang="de-DE" sz="2000" dirty="0">
                <a:sym typeface="Wingdings" panose="05000000000000000000" pitchFamily="2" charset="2"/>
              </a:rPr>
              <a:t> </a:t>
            </a:r>
            <a:r>
              <a:rPr lang="de-DE" sz="2000" b="1" dirty="0">
                <a:solidFill>
                  <a:schemeClr val="accent5"/>
                </a:solidFill>
              </a:rPr>
              <a:t>Langanhaltende Sättigung</a:t>
            </a:r>
            <a:r>
              <a:rPr lang="de-DE" sz="2000" dirty="0"/>
              <a:t>, lassen den Blutzucker eher langsam ansteigen</a:t>
            </a:r>
          </a:p>
          <a:p>
            <a:pPr lvl="0"/>
            <a:endParaRPr lang="de-DE" sz="2400" b="1" dirty="0"/>
          </a:p>
          <a:p>
            <a:pPr lvl="0"/>
            <a:r>
              <a:rPr lang="de-DE" sz="2400" b="1" dirty="0"/>
              <a:t>Einfache Kohlenhydrate:</a:t>
            </a:r>
            <a:endParaRPr lang="de-DE" sz="2400" dirty="0"/>
          </a:p>
          <a:p>
            <a:pPr lvl="1"/>
            <a:r>
              <a:rPr lang="de-DE" sz="2000" dirty="0"/>
              <a:t>Z.B. Zucker, Süßigkeiten, Weißbrot, Softdrinks</a:t>
            </a:r>
          </a:p>
          <a:p>
            <a:pPr lvl="1">
              <a:buFont typeface="Wingdings" panose="05000000000000000000" pitchFamily="2" charset="2"/>
              <a:buChar char="à"/>
            </a:pPr>
            <a:r>
              <a:rPr lang="de-DE" sz="2000" b="1" dirty="0">
                <a:solidFill>
                  <a:schemeClr val="accent5"/>
                </a:solidFill>
              </a:rPr>
              <a:t>Schnelle Energie</a:t>
            </a:r>
            <a:r>
              <a:rPr lang="de-DE" sz="2000" dirty="0"/>
              <a:t>, kurzer Sättigungseffekt, lassen den Blutzucker eher schnell und stark ansteigen</a:t>
            </a:r>
          </a:p>
          <a:p>
            <a:pPr lvl="1">
              <a:buFont typeface="Wingdings" panose="05000000000000000000" pitchFamily="2" charset="2"/>
              <a:buChar char="à"/>
            </a:pPr>
            <a:r>
              <a:rPr lang="de-DE" sz="2000" b="1" dirty="0">
                <a:solidFill>
                  <a:schemeClr val="accent5"/>
                </a:solidFill>
              </a:rPr>
              <a:t>Regen</a:t>
            </a:r>
            <a:r>
              <a:rPr lang="de-DE" sz="2000" dirty="0"/>
              <a:t> den </a:t>
            </a:r>
            <a:r>
              <a:rPr lang="de-DE" sz="2000" b="1" dirty="0">
                <a:solidFill>
                  <a:schemeClr val="accent5"/>
                </a:solidFill>
              </a:rPr>
              <a:t>Appetit eher </a:t>
            </a:r>
            <a:r>
              <a:rPr lang="de-DE" sz="2000" dirty="0"/>
              <a:t>an</a:t>
            </a:r>
          </a:p>
          <a:p>
            <a:pPr marL="0" indent="0">
              <a:buNone/>
            </a:pPr>
            <a:endParaRPr lang="de-DE" sz="2400" b="1" dirty="0"/>
          </a:p>
          <a:p>
            <a:pPr marL="0" indent="0">
              <a:buNone/>
            </a:pPr>
            <a:r>
              <a:rPr lang="de-DE" sz="2400" b="1" dirty="0"/>
              <a:t>! 1 Gramm Kohlenhydrate hat 4 Kilokalorien!</a:t>
            </a:r>
          </a:p>
        </p:txBody>
      </p:sp>
    </p:spTree>
    <p:extLst>
      <p:ext uri="{BB962C8B-B14F-4D97-AF65-F5344CB8AC3E}">
        <p14:creationId xmlns:p14="http://schemas.microsoft.com/office/powerpoint/2010/main" val="1047357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Warum brauchen wir Eiweiß für eine gesunde Ernährung? | Hansen Obst">
            <a:extLst>
              <a:ext uri="{FF2B5EF4-FFF2-40B4-BE49-F238E27FC236}">
                <a16:creationId xmlns:a16="http://schemas.microsoft.com/office/drawing/2014/main" id="{201A9481-F763-9B76-1135-EE8AC35AE741}"/>
              </a:ext>
            </a:extLst>
          </p:cNvPr>
          <p:cNvPicPr>
            <a:picLocks noChangeAspect="1"/>
          </p:cNvPicPr>
          <p:nvPr/>
        </p:nvPicPr>
        <p:blipFill>
          <a:blip r:embed="rId2"/>
          <a:stretch>
            <a:fillRect/>
          </a:stretch>
        </p:blipFill>
        <p:spPr>
          <a:xfrm>
            <a:off x="5696833" y="365125"/>
            <a:ext cx="6495167" cy="6511928"/>
          </a:xfrm>
          <a:prstGeom prst="rect">
            <a:avLst/>
          </a:prstGeom>
        </p:spPr>
      </p:pic>
      <p:sp>
        <p:nvSpPr>
          <p:cNvPr id="2" name="Titel 1">
            <a:extLst>
              <a:ext uri="{FF2B5EF4-FFF2-40B4-BE49-F238E27FC236}">
                <a16:creationId xmlns:a16="http://schemas.microsoft.com/office/drawing/2014/main" id="{5FADBC8C-39AD-575A-D7F0-FAEE47645494}"/>
              </a:ext>
            </a:extLst>
          </p:cNvPr>
          <p:cNvSpPr>
            <a:spLocks noGrp="1"/>
          </p:cNvSpPr>
          <p:nvPr>
            <p:ph type="title"/>
          </p:nvPr>
        </p:nvSpPr>
        <p:spPr/>
        <p:txBody>
          <a:bodyPr/>
          <a:lstStyle/>
          <a:p>
            <a:r>
              <a:rPr lang="de-DE" dirty="0"/>
              <a:t>Eiweiß: Sättigung und Muskelerhalt</a:t>
            </a:r>
          </a:p>
        </p:txBody>
      </p:sp>
      <p:sp>
        <p:nvSpPr>
          <p:cNvPr id="3" name="Inhaltsplatzhalter 2">
            <a:extLst>
              <a:ext uri="{FF2B5EF4-FFF2-40B4-BE49-F238E27FC236}">
                <a16:creationId xmlns:a16="http://schemas.microsoft.com/office/drawing/2014/main" id="{612C49B4-2A08-2D1D-27AB-D17302967264}"/>
              </a:ext>
            </a:extLst>
          </p:cNvPr>
          <p:cNvSpPr>
            <a:spLocks noGrp="1"/>
          </p:cNvSpPr>
          <p:nvPr>
            <p:ph idx="1"/>
          </p:nvPr>
        </p:nvSpPr>
        <p:spPr>
          <a:xfrm>
            <a:off x="838201" y="1825625"/>
            <a:ext cx="5715000" cy="4351338"/>
          </a:xfrm>
        </p:spPr>
        <p:txBody>
          <a:bodyPr>
            <a:normAutofit lnSpcReduction="10000"/>
          </a:bodyPr>
          <a:lstStyle/>
          <a:p>
            <a:r>
              <a:rPr lang="de-DE" sz="2400" dirty="0"/>
              <a:t>Wichtiger Bestandteil jeder Mahlzeit</a:t>
            </a:r>
          </a:p>
          <a:p>
            <a:r>
              <a:rPr lang="de-DE" sz="2400" dirty="0"/>
              <a:t>Hilft, </a:t>
            </a:r>
            <a:r>
              <a:rPr lang="de-DE" sz="2400" b="1" dirty="0">
                <a:solidFill>
                  <a:schemeClr val="accent5"/>
                </a:solidFill>
              </a:rPr>
              <a:t>länger satt </a:t>
            </a:r>
            <a:r>
              <a:rPr lang="de-DE" sz="2400" dirty="0"/>
              <a:t>zu bleiben</a:t>
            </a:r>
          </a:p>
          <a:p>
            <a:r>
              <a:rPr lang="de-DE" sz="2400" dirty="0"/>
              <a:t>Unterstützt den </a:t>
            </a:r>
            <a:r>
              <a:rPr lang="de-DE" sz="2400" b="1" dirty="0">
                <a:solidFill>
                  <a:schemeClr val="accent5"/>
                </a:solidFill>
              </a:rPr>
              <a:t>Muskelerhalt</a:t>
            </a:r>
            <a:r>
              <a:rPr lang="de-DE" sz="2400" dirty="0"/>
              <a:t> während und nach der Gewichtsabnahme</a:t>
            </a:r>
          </a:p>
          <a:p>
            <a:r>
              <a:rPr lang="de-DE" sz="2400" b="1" dirty="0">
                <a:solidFill>
                  <a:schemeClr val="accent5"/>
                </a:solidFill>
              </a:rPr>
              <a:t>Günstige</a:t>
            </a:r>
            <a:r>
              <a:rPr lang="de-DE" sz="2400" dirty="0"/>
              <a:t> Quellen</a:t>
            </a:r>
          </a:p>
          <a:p>
            <a:pPr lvl="1"/>
            <a:r>
              <a:rPr lang="de-DE" sz="2000" dirty="0"/>
              <a:t>Mageres Fleisch</a:t>
            </a:r>
          </a:p>
          <a:p>
            <a:pPr lvl="1"/>
            <a:r>
              <a:rPr lang="de-DE" sz="2000" dirty="0"/>
              <a:t>Fisch</a:t>
            </a:r>
          </a:p>
          <a:p>
            <a:pPr lvl="1"/>
            <a:r>
              <a:rPr lang="de-DE" sz="2000" dirty="0"/>
              <a:t>Eier</a:t>
            </a:r>
          </a:p>
          <a:p>
            <a:pPr lvl="1"/>
            <a:r>
              <a:rPr lang="de-DE" sz="2000" dirty="0"/>
              <a:t>Milchprodukte</a:t>
            </a:r>
          </a:p>
          <a:p>
            <a:pPr lvl="1"/>
            <a:r>
              <a:rPr lang="de-DE" sz="2000" dirty="0"/>
              <a:t>Tofu</a:t>
            </a:r>
          </a:p>
          <a:p>
            <a:pPr lvl="1"/>
            <a:r>
              <a:rPr lang="de-DE" sz="2000" dirty="0"/>
              <a:t>Hülsenfrüchte</a:t>
            </a:r>
          </a:p>
          <a:p>
            <a:pPr marL="0" indent="0">
              <a:buNone/>
            </a:pPr>
            <a:r>
              <a:rPr lang="de-DE" sz="2400" b="1" dirty="0"/>
              <a:t>! 1 Gramm Eiweiß hat 4 Kilokalorien!</a:t>
            </a:r>
          </a:p>
          <a:p>
            <a:endParaRPr lang="de-DE" sz="2400" dirty="0"/>
          </a:p>
        </p:txBody>
      </p:sp>
    </p:spTree>
    <p:extLst>
      <p:ext uri="{BB962C8B-B14F-4D97-AF65-F5344CB8AC3E}">
        <p14:creationId xmlns:p14="http://schemas.microsoft.com/office/powerpoint/2010/main" val="814942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56D09A-5866-93F9-A949-4B2053B81DF2}"/>
              </a:ext>
            </a:extLst>
          </p:cNvPr>
          <p:cNvSpPr>
            <a:spLocks noGrp="1"/>
          </p:cNvSpPr>
          <p:nvPr>
            <p:ph type="title"/>
          </p:nvPr>
        </p:nvSpPr>
        <p:spPr/>
        <p:txBody>
          <a:bodyPr/>
          <a:lstStyle/>
          <a:p>
            <a:r>
              <a:rPr lang="de-DE" dirty="0"/>
              <a:t>Fette: Qualität statt Quantität</a:t>
            </a:r>
          </a:p>
        </p:txBody>
      </p:sp>
      <p:sp>
        <p:nvSpPr>
          <p:cNvPr id="3" name="Inhaltsplatzhalter 2">
            <a:extLst>
              <a:ext uri="{FF2B5EF4-FFF2-40B4-BE49-F238E27FC236}">
                <a16:creationId xmlns:a16="http://schemas.microsoft.com/office/drawing/2014/main" id="{42E0BB89-6A93-512D-3C1E-2864B0FFC675}"/>
              </a:ext>
            </a:extLst>
          </p:cNvPr>
          <p:cNvSpPr>
            <a:spLocks noGrp="1"/>
          </p:cNvSpPr>
          <p:nvPr>
            <p:ph idx="1"/>
          </p:nvPr>
        </p:nvSpPr>
        <p:spPr>
          <a:xfrm>
            <a:off x="838200" y="1825625"/>
            <a:ext cx="6810375" cy="4351338"/>
          </a:xfrm>
        </p:spPr>
        <p:txBody>
          <a:bodyPr>
            <a:normAutofit fontScale="92500" lnSpcReduction="10000"/>
          </a:bodyPr>
          <a:lstStyle/>
          <a:p>
            <a:r>
              <a:rPr lang="de-DE" sz="2400" dirty="0"/>
              <a:t>Fette sind </a:t>
            </a:r>
            <a:r>
              <a:rPr lang="de-DE" sz="2400" b="1" dirty="0">
                <a:solidFill>
                  <a:schemeClr val="accent5"/>
                </a:solidFill>
              </a:rPr>
              <a:t>lebensnotwendig</a:t>
            </a:r>
          </a:p>
          <a:p>
            <a:pPr marL="0" indent="0">
              <a:buNone/>
            </a:pPr>
            <a:r>
              <a:rPr lang="de-DE" sz="2400" b="1" dirty="0"/>
              <a:t>Entscheidend, ist die Zusammensetzung der Fette:</a:t>
            </a:r>
          </a:p>
          <a:p>
            <a:r>
              <a:rPr lang="de-DE" sz="2400" b="1" dirty="0">
                <a:solidFill>
                  <a:schemeClr val="accent5"/>
                </a:solidFill>
              </a:rPr>
              <a:t>Ungesättigte Fette</a:t>
            </a:r>
            <a:r>
              <a:rPr lang="de-DE" sz="2400" dirty="0"/>
              <a:t>: eher </a:t>
            </a:r>
            <a:r>
              <a:rPr lang="de-DE" sz="2400" b="1" dirty="0">
                <a:solidFill>
                  <a:schemeClr val="accent5"/>
                </a:solidFill>
              </a:rPr>
              <a:t>positive</a:t>
            </a:r>
            <a:r>
              <a:rPr lang="de-DE" sz="2400" dirty="0"/>
              <a:t> </a:t>
            </a:r>
            <a:r>
              <a:rPr lang="de-DE" sz="2400" b="1" dirty="0">
                <a:solidFill>
                  <a:schemeClr val="accent5"/>
                </a:solidFill>
              </a:rPr>
              <a:t>Wirkung</a:t>
            </a:r>
            <a:r>
              <a:rPr lang="de-DE" sz="2400" dirty="0"/>
              <a:t> auf das Herz-Kreislauf-System </a:t>
            </a:r>
          </a:p>
          <a:p>
            <a:pPr lvl="1"/>
            <a:r>
              <a:rPr lang="de-DE" sz="2000" dirty="0"/>
              <a:t>Z.B. Olivenöl, Rapsöl, Nüsse, Avocados, fetter Fisch</a:t>
            </a:r>
          </a:p>
          <a:p>
            <a:r>
              <a:rPr lang="de-DE" sz="2400" b="1" dirty="0">
                <a:solidFill>
                  <a:schemeClr val="accent5"/>
                </a:solidFill>
              </a:rPr>
              <a:t>Gesättigte</a:t>
            </a:r>
            <a:r>
              <a:rPr lang="de-DE" sz="2400" dirty="0"/>
              <a:t> </a:t>
            </a:r>
            <a:r>
              <a:rPr lang="de-DE" sz="2400" b="1" dirty="0">
                <a:solidFill>
                  <a:schemeClr val="accent5"/>
                </a:solidFill>
              </a:rPr>
              <a:t>Fette</a:t>
            </a:r>
            <a:r>
              <a:rPr lang="de-DE" sz="2400" dirty="0"/>
              <a:t>: eher </a:t>
            </a:r>
            <a:r>
              <a:rPr lang="de-DE" sz="2400" b="1" dirty="0">
                <a:solidFill>
                  <a:schemeClr val="accent5"/>
                </a:solidFill>
              </a:rPr>
              <a:t>negative</a:t>
            </a:r>
            <a:r>
              <a:rPr lang="de-DE" sz="2400" dirty="0"/>
              <a:t> </a:t>
            </a:r>
            <a:r>
              <a:rPr lang="de-DE" sz="2400" b="1" dirty="0">
                <a:solidFill>
                  <a:schemeClr val="accent5"/>
                </a:solidFill>
              </a:rPr>
              <a:t>Wirkung</a:t>
            </a:r>
            <a:r>
              <a:rPr lang="de-DE" sz="2400" dirty="0"/>
              <a:t> auf das Herz-Kreislauf-System</a:t>
            </a:r>
          </a:p>
          <a:p>
            <a:pPr lvl="1"/>
            <a:r>
              <a:rPr lang="de-DE" sz="2000" dirty="0"/>
              <a:t>Z.B. Tierische Produkte, Fast Food, Gebäck</a:t>
            </a:r>
          </a:p>
          <a:p>
            <a:r>
              <a:rPr lang="de-DE" sz="2400" b="1" dirty="0">
                <a:solidFill>
                  <a:schemeClr val="accent5"/>
                </a:solidFill>
              </a:rPr>
              <a:t>Transfette</a:t>
            </a:r>
            <a:r>
              <a:rPr lang="de-DE" sz="2400" dirty="0"/>
              <a:t>: </a:t>
            </a:r>
            <a:r>
              <a:rPr lang="de-DE" sz="2400" b="1" dirty="0">
                <a:solidFill>
                  <a:schemeClr val="accent5"/>
                </a:solidFill>
              </a:rPr>
              <a:t>sehr</a:t>
            </a:r>
            <a:r>
              <a:rPr lang="de-DE" sz="2400" dirty="0"/>
              <a:t> </a:t>
            </a:r>
            <a:r>
              <a:rPr lang="de-DE" sz="2400" b="1" dirty="0">
                <a:solidFill>
                  <a:schemeClr val="accent5"/>
                </a:solidFill>
              </a:rPr>
              <a:t>negative</a:t>
            </a:r>
            <a:r>
              <a:rPr lang="de-DE" sz="2400" dirty="0"/>
              <a:t> </a:t>
            </a:r>
            <a:r>
              <a:rPr lang="de-DE" sz="2400" b="1" dirty="0">
                <a:solidFill>
                  <a:schemeClr val="accent5"/>
                </a:solidFill>
              </a:rPr>
              <a:t>Wirkung</a:t>
            </a:r>
            <a:r>
              <a:rPr lang="de-DE" sz="2400" dirty="0"/>
              <a:t> auf das Herz-Kreislauf-System – Verzehr möglichst reduzieren</a:t>
            </a:r>
          </a:p>
          <a:p>
            <a:pPr lvl="1"/>
            <a:r>
              <a:rPr lang="de-DE" sz="2000" dirty="0"/>
              <a:t>Z.B. häufig in industriell verarbeiteten Lebensmitteln</a:t>
            </a:r>
          </a:p>
          <a:p>
            <a:pPr marL="0" indent="0">
              <a:buNone/>
            </a:pPr>
            <a:r>
              <a:rPr lang="de-DE" sz="2400" b="1" dirty="0"/>
              <a:t>! 1 Gramm Fett hat 9 Kilokalorien!</a:t>
            </a:r>
          </a:p>
          <a:p>
            <a:pPr lvl="1"/>
            <a:endParaRPr lang="de-DE" sz="2000" dirty="0"/>
          </a:p>
          <a:p>
            <a:endParaRPr lang="de-DE" sz="2400" dirty="0"/>
          </a:p>
        </p:txBody>
      </p:sp>
      <p:pic>
        <p:nvPicPr>
          <p:cNvPr id="5" name="Grafik 4" descr="Richtig braten mit Öl und Fett - Hofstädter">
            <a:extLst>
              <a:ext uri="{FF2B5EF4-FFF2-40B4-BE49-F238E27FC236}">
                <a16:creationId xmlns:a16="http://schemas.microsoft.com/office/drawing/2014/main" id="{BF54E09D-BD79-2114-3048-70151772ACFB}"/>
              </a:ext>
            </a:extLst>
          </p:cNvPr>
          <p:cNvPicPr>
            <a:picLocks noChangeAspect="1"/>
          </p:cNvPicPr>
          <p:nvPr/>
        </p:nvPicPr>
        <p:blipFill>
          <a:blip r:embed="rId2"/>
          <a:srcRect r="13560"/>
          <a:stretch>
            <a:fillRect/>
          </a:stretch>
        </p:blipFill>
        <p:spPr>
          <a:xfrm rot="5400000">
            <a:off x="6531371" y="1197374"/>
            <a:ext cx="6858002" cy="4463256"/>
          </a:xfrm>
          <a:prstGeom prst="rect">
            <a:avLst/>
          </a:prstGeom>
        </p:spPr>
      </p:pic>
    </p:spTree>
    <p:extLst>
      <p:ext uri="{BB962C8B-B14F-4D97-AF65-F5344CB8AC3E}">
        <p14:creationId xmlns:p14="http://schemas.microsoft.com/office/powerpoint/2010/main" val="2476263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6C860-2A90-6ADB-E73E-6D1F791316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6B0DAA8-8968-AB85-B546-DFF10F24CF71}"/>
              </a:ext>
            </a:extLst>
          </p:cNvPr>
          <p:cNvSpPr>
            <a:spLocks noGrp="1"/>
          </p:cNvSpPr>
          <p:nvPr>
            <p:ph type="title"/>
          </p:nvPr>
        </p:nvSpPr>
        <p:spPr/>
        <p:txBody>
          <a:bodyPr/>
          <a:lstStyle/>
          <a:p>
            <a:r>
              <a:rPr lang="de-DE" dirty="0"/>
              <a:t>Gemüse</a:t>
            </a:r>
          </a:p>
        </p:txBody>
      </p:sp>
      <p:sp>
        <p:nvSpPr>
          <p:cNvPr id="3" name="Inhaltsplatzhalter 2">
            <a:extLst>
              <a:ext uri="{FF2B5EF4-FFF2-40B4-BE49-F238E27FC236}">
                <a16:creationId xmlns:a16="http://schemas.microsoft.com/office/drawing/2014/main" id="{2B48A69A-4F8C-3F24-ACF7-CA6626CA56C6}"/>
              </a:ext>
            </a:extLst>
          </p:cNvPr>
          <p:cNvSpPr>
            <a:spLocks noGrp="1"/>
          </p:cNvSpPr>
          <p:nvPr>
            <p:ph idx="1"/>
          </p:nvPr>
        </p:nvSpPr>
        <p:spPr>
          <a:xfrm>
            <a:off x="838200" y="1825625"/>
            <a:ext cx="6553200" cy="4351338"/>
          </a:xfrm>
        </p:spPr>
        <p:txBody>
          <a:bodyPr>
            <a:normAutofit fontScale="92500" lnSpcReduction="20000"/>
          </a:bodyPr>
          <a:lstStyle/>
          <a:p>
            <a:pPr marL="0" indent="0">
              <a:buNone/>
            </a:pPr>
            <a:r>
              <a:rPr lang="de-DE" sz="2400" b="1" dirty="0"/>
              <a:t>Sehr empfehlenswert:</a:t>
            </a:r>
          </a:p>
          <a:p>
            <a:r>
              <a:rPr lang="de-DE" sz="2400" dirty="0"/>
              <a:t>Gemüse enthält </a:t>
            </a:r>
            <a:r>
              <a:rPr lang="de-DE" sz="2400" b="1" dirty="0">
                <a:solidFill>
                  <a:schemeClr val="accent5"/>
                </a:solidFill>
              </a:rPr>
              <a:t>viele</a:t>
            </a:r>
            <a:r>
              <a:rPr lang="de-DE" sz="2400" dirty="0"/>
              <a:t> </a:t>
            </a:r>
            <a:r>
              <a:rPr lang="de-DE" sz="2400" b="1" dirty="0">
                <a:solidFill>
                  <a:schemeClr val="accent5"/>
                </a:solidFill>
              </a:rPr>
              <a:t>Vitamine</a:t>
            </a:r>
          </a:p>
          <a:p>
            <a:r>
              <a:rPr lang="de-DE" sz="2400" b="1" dirty="0">
                <a:solidFill>
                  <a:schemeClr val="accent5"/>
                </a:solidFill>
              </a:rPr>
              <a:t>Kalorienarm</a:t>
            </a:r>
            <a:r>
              <a:rPr lang="de-DE" sz="2400" dirty="0"/>
              <a:t>, gut fürs Abnehmen</a:t>
            </a:r>
          </a:p>
          <a:p>
            <a:r>
              <a:rPr lang="de-DE" sz="2400" b="1" dirty="0">
                <a:solidFill>
                  <a:schemeClr val="accent5"/>
                </a:solidFill>
              </a:rPr>
              <a:t>Erhöhen</a:t>
            </a:r>
            <a:r>
              <a:rPr lang="de-DE" sz="2400" dirty="0"/>
              <a:t> in der Regel </a:t>
            </a:r>
            <a:r>
              <a:rPr lang="de-DE" sz="2400" b="1" dirty="0">
                <a:solidFill>
                  <a:schemeClr val="accent5"/>
                </a:solidFill>
              </a:rPr>
              <a:t>nicht</a:t>
            </a:r>
            <a:r>
              <a:rPr lang="de-DE" sz="2400" dirty="0"/>
              <a:t> den Glukosespiegel</a:t>
            </a:r>
          </a:p>
          <a:p>
            <a:pPr lvl="1"/>
            <a:r>
              <a:rPr lang="de-DE" sz="2000" dirty="0"/>
              <a:t>Ausnahme: stärkehaltige Gemüsesorten (z.B. Süßkartoffel, Mais)</a:t>
            </a:r>
          </a:p>
          <a:p>
            <a:r>
              <a:rPr lang="de-DE" sz="2400" dirty="0"/>
              <a:t>Reich an sättigenden </a:t>
            </a:r>
            <a:r>
              <a:rPr lang="de-DE" sz="2400" b="1" dirty="0">
                <a:solidFill>
                  <a:schemeClr val="accent5"/>
                </a:solidFill>
              </a:rPr>
              <a:t>Ballaststoffen</a:t>
            </a:r>
          </a:p>
          <a:p>
            <a:pPr marL="0" indent="0">
              <a:buNone/>
            </a:pPr>
            <a:r>
              <a:rPr lang="de-DE" sz="2400" b="1" dirty="0"/>
              <a:t>Frisches Gemüse bevorzugen</a:t>
            </a:r>
          </a:p>
          <a:p>
            <a:r>
              <a:rPr lang="de-DE" sz="2400" b="1" dirty="0">
                <a:solidFill>
                  <a:schemeClr val="accent5"/>
                </a:solidFill>
              </a:rPr>
              <a:t>Schockgefrostetes</a:t>
            </a:r>
            <a:r>
              <a:rPr lang="de-DE" sz="2400" dirty="0"/>
              <a:t> </a:t>
            </a:r>
            <a:r>
              <a:rPr lang="de-DE" sz="2400" b="1" dirty="0">
                <a:solidFill>
                  <a:schemeClr val="accent5"/>
                </a:solidFill>
              </a:rPr>
              <a:t>Tiefkühlgemüse</a:t>
            </a:r>
            <a:r>
              <a:rPr lang="de-DE" sz="2400" dirty="0"/>
              <a:t> oft </a:t>
            </a:r>
            <a:r>
              <a:rPr lang="de-DE" sz="2400" b="1" dirty="0">
                <a:solidFill>
                  <a:schemeClr val="accent5"/>
                </a:solidFill>
              </a:rPr>
              <a:t>vergleichbar</a:t>
            </a:r>
          </a:p>
          <a:p>
            <a:r>
              <a:rPr lang="de-DE" sz="2400" b="1" dirty="0">
                <a:solidFill>
                  <a:schemeClr val="accent5"/>
                </a:solidFill>
              </a:rPr>
              <a:t>Hochverarbeitetes</a:t>
            </a:r>
            <a:r>
              <a:rPr lang="de-DE" sz="2400" dirty="0"/>
              <a:t> </a:t>
            </a:r>
            <a:r>
              <a:rPr lang="de-DE" sz="2400" b="1" dirty="0">
                <a:solidFill>
                  <a:schemeClr val="accent5"/>
                </a:solidFill>
              </a:rPr>
              <a:t>Gemüse</a:t>
            </a:r>
            <a:r>
              <a:rPr lang="de-DE" sz="2400" dirty="0"/>
              <a:t> (z.B. Gemüsetaler, Spinatstäbchen) hat oft </a:t>
            </a:r>
            <a:r>
              <a:rPr lang="de-DE" sz="2400" b="1" dirty="0">
                <a:solidFill>
                  <a:schemeClr val="accent5"/>
                </a:solidFill>
              </a:rPr>
              <a:t>wenig</a:t>
            </a:r>
            <a:r>
              <a:rPr lang="de-DE" sz="2400" dirty="0"/>
              <a:t> </a:t>
            </a:r>
            <a:r>
              <a:rPr lang="de-DE" sz="2400" b="1" dirty="0">
                <a:solidFill>
                  <a:schemeClr val="accent5"/>
                </a:solidFill>
              </a:rPr>
              <a:t>Vitamine</a:t>
            </a:r>
            <a:r>
              <a:rPr lang="de-DE" sz="2400" dirty="0"/>
              <a:t> und mehr Kalorien</a:t>
            </a:r>
          </a:p>
          <a:p>
            <a:endParaRPr lang="de-DE" sz="2400" dirty="0"/>
          </a:p>
        </p:txBody>
      </p:sp>
      <p:sp>
        <p:nvSpPr>
          <p:cNvPr id="5" name="Textfeld 4">
            <a:extLst>
              <a:ext uri="{FF2B5EF4-FFF2-40B4-BE49-F238E27FC236}">
                <a16:creationId xmlns:a16="http://schemas.microsoft.com/office/drawing/2014/main" id="{43BF6287-ABA1-B1EB-49B8-9A51B4186F45}"/>
              </a:ext>
            </a:extLst>
          </p:cNvPr>
          <p:cNvSpPr txBox="1"/>
          <p:nvPr/>
        </p:nvSpPr>
        <p:spPr>
          <a:xfrm>
            <a:off x="11143315" y="0"/>
            <a:ext cx="1048685" cy="369332"/>
          </a:xfrm>
          <a:prstGeom prst="rect">
            <a:avLst/>
          </a:prstGeom>
          <a:noFill/>
        </p:spPr>
        <p:txBody>
          <a:bodyPr wrap="none" rtlCol="0">
            <a:spAutoFit/>
          </a:bodyPr>
          <a:lstStyle/>
          <a:p>
            <a:r>
              <a:rPr lang="de-DE" dirty="0">
                <a:solidFill>
                  <a:schemeClr val="bg1"/>
                </a:solidFill>
              </a:rPr>
              <a:t>2. Ebene</a:t>
            </a:r>
          </a:p>
        </p:txBody>
      </p:sp>
      <p:pic>
        <p:nvPicPr>
          <p:cNvPr id="9" name="Grafik 8" descr="Obst gemuese schweben lassen Bilder – Kostenloser Download auf Magnific  (ehemals Freepik)">
            <a:extLst>
              <a:ext uri="{FF2B5EF4-FFF2-40B4-BE49-F238E27FC236}">
                <a16:creationId xmlns:a16="http://schemas.microsoft.com/office/drawing/2014/main" id="{70443AB0-2660-D91B-053C-B688BA018779}"/>
              </a:ext>
            </a:extLst>
          </p:cNvPr>
          <p:cNvPicPr>
            <a:picLocks noChangeAspect="1"/>
          </p:cNvPicPr>
          <p:nvPr/>
        </p:nvPicPr>
        <p:blipFill>
          <a:blip r:embed="rId2"/>
          <a:stretch>
            <a:fillRect/>
          </a:stretch>
        </p:blipFill>
        <p:spPr>
          <a:xfrm>
            <a:off x="7505701" y="0"/>
            <a:ext cx="4686300" cy="6853482"/>
          </a:xfrm>
          <a:prstGeom prst="rect">
            <a:avLst/>
          </a:prstGeom>
        </p:spPr>
      </p:pic>
    </p:spTree>
    <p:extLst>
      <p:ext uri="{BB962C8B-B14F-4D97-AF65-F5344CB8AC3E}">
        <p14:creationId xmlns:p14="http://schemas.microsoft.com/office/powerpoint/2010/main" val="1629311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Obst - Gut Paulinenwäldchen">
            <a:extLst>
              <a:ext uri="{FF2B5EF4-FFF2-40B4-BE49-F238E27FC236}">
                <a16:creationId xmlns:a16="http://schemas.microsoft.com/office/drawing/2014/main" id="{19B2D95E-4D22-BC57-3BC5-8F06F74C00F8}"/>
              </a:ext>
            </a:extLst>
          </p:cNvPr>
          <p:cNvPicPr>
            <a:picLocks noChangeAspect="1"/>
          </p:cNvPicPr>
          <p:nvPr/>
        </p:nvPicPr>
        <p:blipFill>
          <a:blip r:embed="rId2"/>
          <a:stretch>
            <a:fillRect/>
          </a:stretch>
        </p:blipFill>
        <p:spPr>
          <a:xfrm>
            <a:off x="7289051" y="0"/>
            <a:ext cx="4902949" cy="6858000"/>
          </a:xfrm>
          <a:prstGeom prst="rect">
            <a:avLst/>
          </a:prstGeom>
        </p:spPr>
      </p:pic>
      <p:sp>
        <p:nvSpPr>
          <p:cNvPr id="2" name="Titel 1">
            <a:extLst>
              <a:ext uri="{FF2B5EF4-FFF2-40B4-BE49-F238E27FC236}">
                <a16:creationId xmlns:a16="http://schemas.microsoft.com/office/drawing/2014/main" id="{E3792986-FF8E-963C-A5DC-305F801790DD}"/>
              </a:ext>
            </a:extLst>
          </p:cNvPr>
          <p:cNvSpPr>
            <a:spLocks noGrp="1"/>
          </p:cNvSpPr>
          <p:nvPr>
            <p:ph type="title"/>
          </p:nvPr>
        </p:nvSpPr>
        <p:spPr/>
        <p:txBody>
          <a:bodyPr/>
          <a:lstStyle/>
          <a:p>
            <a:r>
              <a:rPr lang="de-DE" dirty="0"/>
              <a:t>Obst/Nüsse</a:t>
            </a:r>
          </a:p>
        </p:txBody>
      </p:sp>
      <p:sp>
        <p:nvSpPr>
          <p:cNvPr id="3" name="Inhaltsplatzhalter 2">
            <a:extLst>
              <a:ext uri="{FF2B5EF4-FFF2-40B4-BE49-F238E27FC236}">
                <a16:creationId xmlns:a16="http://schemas.microsoft.com/office/drawing/2014/main" id="{91AC18FD-0769-104F-65E1-C2541E49D1A5}"/>
              </a:ext>
            </a:extLst>
          </p:cNvPr>
          <p:cNvSpPr>
            <a:spLocks noGrp="1"/>
          </p:cNvSpPr>
          <p:nvPr>
            <p:ph idx="1"/>
          </p:nvPr>
        </p:nvSpPr>
        <p:spPr>
          <a:xfrm>
            <a:off x="838200" y="1825625"/>
            <a:ext cx="6219825" cy="4351338"/>
          </a:xfrm>
        </p:spPr>
        <p:txBody>
          <a:bodyPr>
            <a:normAutofit fontScale="92500" lnSpcReduction="10000"/>
          </a:bodyPr>
          <a:lstStyle/>
          <a:p>
            <a:pPr marL="0" indent="0">
              <a:buNone/>
            </a:pPr>
            <a:r>
              <a:rPr lang="de-DE" sz="2400" b="1" dirty="0"/>
              <a:t>Obst</a:t>
            </a:r>
          </a:p>
          <a:p>
            <a:r>
              <a:rPr lang="de-DE" sz="2400" dirty="0"/>
              <a:t>Frisches Obst sollte </a:t>
            </a:r>
            <a:r>
              <a:rPr lang="de-DE" sz="2400" b="1" dirty="0">
                <a:solidFill>
                  <a:schemeClr val="accent5"/>
                </a:solidFill>
              </a:rPr>
              <a:t>am besten täglich </a:t>
            </a:r>
            <a:r>
              <a:rPr lang="de-DE" sz="2400" dirty="0"/>
              <a:t>gegessen werden</a:t>
            </a:r>
          </a:p>
          <a:p>
            <a:r>
              <a:rPr lang="de-DE" sz="2400" b="1" dirty="0">
                <a:solidFill>
                  <a:schemeClr val="accent5"/>
                </a:solidFill>
              </a:rPr>
              <a:t>Alternative</a:t>
            </a:r>
            <a:r>
              <a:rPr lang="de-DE" sz="2400" dirty="0"/>
              <a:t> für </a:t>
            </a:r>
            <a:r>
              <a:rPr lang="de-DE" sz="2400" b="1" dirty="0">
                <a:solidFill>
                  <a:schemeClr val="accent5"/>
                </a:solidFill>
              </a:rPr>
              <a:t>Süßigkeiten</a:t>
            </a:r>
          </a:p>
          <a:p>
            <a:r>
              <a:rPr lang="de-DE" sz="2400" b="1" dirty="0">
                <a:solidFill>
                  <a:schemeClr val="accent5"/>
                </a:solidFill>
              </a:rPr>
              <a:t>Aufpassen bei Obstsäften </a:t>
            </a:r>
            <a:r>
              <a:rPr lang="de-DE" sz="2400" dirty="0"/>
              <a:t>und großen Mengen</a:t>
            </a:r>
          </a:p>
          <a:p>
            <a:pPr lvl="1"/>
            <a:r>
              <a:rPr lang="de-DE" sz="2000" dirty="0"/>
              <a:t>können die Glukosewerte schnell und stark erhöhen</a:t>
            </a:r>
          </a:p>
          <a:p>
            <a:pPr marL="0" indent="0">
              <a:buNone/>
            </a:pPr>
            <a:r>
              <a:rPr lang="de-DE" sz="2400" b="1" dirty="0"/>
              <a:t>Nüsse</a:t>
            </a:r>
          </a:p>
          <a:p>
            <a:r>
              <a:rPr lang="de-DE" sz="2400" dirty="0"/>
              <a:t>Günstiges </a:t>
            </a:r>
            <a:r>
              <a:rPr lang="de-DE" sz="2400" b="1" dirty="0">
                <a:solidFill>
                  <a:schemeClr val="accent5"/>
                </a:solidFill>
              </a:rPr>
              <a:t>pflanzliches</a:t>
            </a:r>
            <a:r>
              <a:rPr lang="de-DE" sz="2400" dirty="0"/>
              <a:t> </a:t>
            </a:r>
            <a:r>
              <a:rPr lang="de-DE" sz="2400" b="1" dirty="0">
                <a:solidFill>
                  <a:schemeClr val="accent5"/>
                </a:solidFill>
              </a:rPr>
              <a:t>Fett</a:t>
            </a:r>
          </a:p>
          <a:p>
            <a:r>
              <a:rPr lang="de-DE" sz="2400" dirty="0"/>
              <a:t>Am besten </a:t>
            </a:r>
            <a:r>
              <a:rPr lang="de-DE" sz="2400" b="1" dirty="0">
                <a:solidFill>
                  <a:schemeClr val="accent5"/>
                </a:solidFill>
              </a:rPr>
              <a:t>pur</a:t>
            </a:r>
            <a:r>
              <a:rPr lang="de-DE" sz="2400" dirty="0"/>
              <a:t> und </a:t>
            </a:r>
            <a:r>
              <a:rPr lang="de-DE" sz="2400" b="1" dirty="0">
                <a:solidFill>
                  <a:schemeClr val="accent5"/>
                </a:solidFill>
              </a:rPr>
              <a:t>ungesalzen</a:t>
            </a:r>
          </a:p>
          <a:p>
            <a:r>
              <a:rPr lang="de-DE" sz="2400" b="1" dirty="0">
                <a:solidFill>
                  <a:schemeClr val="accent5"/>
                </a:solidFill>
              </a:rPr>
              <a:t>Aufpassen</a:t>
            </a:r>
            <a:r>
              <a:rPr lang="de-DE" sz="2400" dirty="0"/>
              <a:t> bei </a:t>
            </a:r>
            <a:r>
              <a:rPr lang="de-DE" sz="2400" b="1" dirty="0">
                <a:solidFill>
                  <a:schemeClr val="accent5"/>
                </a:solidFill>
              </a:rPr>
              <a:t>größeren</a:t>
            </a:r>
            <a:r>
              <a:rPr lang="de-DE" sz="2400" dirty="0"/>
              <a:t> Mengen</a:t>
            </a:r>
          </a:p>
          <a:p>
            <a:pPr lvl="1"/>
            <a:r>
              <a:rPr lang="de-DE" sz="2000" dirty="0"/>
              <a:t>Enthalten viele Kalorien</a:t>
            </a:r>
          </a:p>
        </p:txBody>
      </p:sp>
      <p:sp>
        <p:nvSpPr>
          <p:cNvPr id="5" name="Textfeld 4">
            <a:extLst>
              <a:ext uri="{FF2B5EF4-FFF2-40B4-BE49-F238E27FC236}">
                <a16:creationId xmlns:a16="http://schemas.microsoft.com/office/drawing/2014/main" id="{88988F1E-A6F6-24AF-A1D8-6D1BE1F14D18}"/>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spTree>
    <p:extLst>
      <p:ext uri="{BB962C8B-B14F-4D97-AF65-F5344CB8AC3E}">
        <p14:creationId xmlns:p14="http://schemas.microsoft.com/office/powerpoint/2010/main" val="1321344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Die verschiedenen Milchprodukte | KAESE-SELBER.DE">
            <a:extLst>
              <a:ext uri="{FF2B5EF4-FFF2-40B4-BE49-F238E27FC236}">
                <a16:creationId xmlns:a16="http://schemas.microsoft.com/office/drawing/2014/main" id="{351E74CE-7734-F44A-2329-0A75515643E0}"/>
              </a:ext>
            </a:extLst>
          </p:cNvPr>
          <p:cNvPicPr>
            <a:picLocks noChangeAspect="1"/>
          </p:cNvPicPr>
          <p:nvPr/>
        </p:nvPicPr>
        <p:blipFill>
          <a:blip r:embed="rId2"/>
          <a:srcRect l="57154"/>
          <a:stretch>
            <a:fillRect/>
          </a:stretch>
        </p:blipFill>
        <p:spPr>
          <a:xfrm>
            <a:off x="8026401" y="0"/>
            <a:ext cx="4165600" cy="6781253"/>
          </a:xfrm>
          <a:prstGeom prst="rect">
            <a:avLst/>
          </a:prstGeom>
        </p:spPr>
      </p:pic>
      <p:sp>
        <p:nvSpPr>
          <p:cNvPr id="2" name="Titel 1">
            <a:extLst>
              <a:ext uri="{FF2B5EF4-FFF2-40B4-BE49-F238E27FC236}">
                <a16:creationId xmlns:a16="http://schemas.microsoft.com/office/drawing/2014/main" id="{EC1325D4-4CF0-C531-72E9-54B6E6999DA3}"/>
              </a:ext>
            </a:extLst>
          </p:cNvPr>
          <p:cNvSpPr>
            <a:spLocks noGrp="1"/>
          </p:cNvSpPr>
          <p:nvPr>
            <p:ph type="title"/>
          </p:nvPr>
        </p:nvSpPr>
        <p:spPr/>
        <p:txBody>
          <a:bodyPr/>
          <a:lstStyle/>
          <a:p>
            <a:r>
              <a:rPr lang="de-DE" dirty="0"/>
              <a:t>Milchprodukte</a:t>
            </a:r>
          </a:p>
        </p:txBody>
      </p:sp>
      <p:sp>
        <p:nvSpPr>
          <p:cNvPr id="3" name="Inhaltsplatzhalter 2">
            <a:extLst>
              <a:ext uri="{FF2B5EF4-FFF2-40B4-BE49-F238E27FC236}">
                <a16:creationId xmlns:a16="http://schemas.microsoft.com/office/drawing/2014/main" id="{9CBACB85-C3C9-770F-06FA-2CD0F69664B1}"/>
              </a:ext>
            </a:extLst>
          </p:cNvPr>
          <p:cNvSpPr>
            <a:spLocks noGrp="1"/>
          </p:cNvSpPr>
          <p:nvPr>
            <p:ph idx="1"/>
          </p:nvPr>
        </p:nvSpPr>
        <p:spPr>
          <a:xfrm>
            <a:off x="838200" y="1825625"/>
            <a:ext cx="6226629" cy="4351338"/>
          </a:xfrm>
        </p:spPr>
        <p:txBody>
          <a:bodyPr/>
          <a:lstStyle/>
          <a:p>
            <a:r>
              <a:rPr lang="de-DE" dirty="0"/>
              <a:t>Enthalten Kalzium und Kalium: </a:t>
            </a:r>
            <a:r>
              <a:rPr lang="de-DE" b="1" dirty="0">
                <a:solidFill>
                  <a:schemeClr val="accent5"/>
                </a:solidFill>
              </a:rPr>
              <a:t>wichtig</a:t>
            </a:r>
            <a:r>
              <a:rPr lang="de-DE" dirty="0"/>
              <a:t> für die </a:t>
            </a:r>
            <a:r>
              <a:rPr lang="de-DE" b="1" dirty="0">
                <a:solidFill>
                  <a:schemeClr val="accent5"/>
                </a:solidFill>
              </a:rPr>
              <a:t>Knochen</a:t>
            </a:r>
          </a:p>
          <a:p>
            <a:r>
              <a:rPr lang="de-DE" b="1" dirty="0">
                <a:solidFill>
                  <a:schemeClr val="accent5"/>
                </a:solidFill>
              </a:rPr>
              <a:t>Aufpassen</a:t>
            </a:r>
            <a:r>
              <a:rPr lang="de-DE" dirty="0"/>
              <a:t> bei </a:t>
            </a:r>
            <a:r>
              <a:rPr lang="de-DE" b="1" dirty="0">
                <a:solidFill>
                  <a:schemeClr val="accent5"/>
                </a:solidFill>
              </a:rPr>
              <a:t>großen</a:t>
            </a:r>
            <a:r>
              <a:rPr lang="de-DE" dirty="0"/>
              <a:t> Mengen</a:t>
            </a:r>
          </a:p>
          <a:p>
            <a:pPr lvl="1"/>
            <a:r>
              <a:rPr lang="de-DE" dirty="0"/>
              <a:t>Enthalten tierische Fette</a:t>
            </a:r>
          </a:p>
          <a:p>
            <a:pPr lvl="1"/>
            <a:r>
              <a:rPr lang="de-DE" dirty="0"/>
              <a:t>Können viele Kalorien enthalten (z.B. Vollmilch, Sahne, Camembert)</a:t>
            </a:r>
          </a:p>
          <a:p>
            <a:r>
              <a:rPr lang="de-DE" dirty="0"/>
              <a:t>Vegane Ersatzprodukte (z.B. Sojamilch, Hafermilch) können oft </a:t>
            </a:r>
            <a:r>
              <a:rPr lang="de-DE" b="1" dirty="0">
                <a:solidFill>
                  <a:schemeClr val="accent5"/>
                </a:solidFill>
              </a:rPr>
              <a:t>zusätzlichen</a:t>
            </a:r>
            <a:r>
              <a:rPr lang="de-DE" dirty="0"/>
              <a:t> </a:t>
            </a:r>
            <a:r>
              <a:rPr lang="de-DE" b="1" dirty="0">
                <a:solidFill>
                  <a:schemeClr val="accent5"/>
                </a:solidFill>
              </a:rPr>
              <a:t>Zucker</a:t>
            </a:r>
            <a:r>
              <a:rPr lang="de-DE" dirty="0"/>
              <a:t> enthalten</a:t>
            </a:r>
          </a:p>
          <a:p>
            <a:endParaRPr lang="de-DE" dirty="0"/>
          </a:p>
        </p:txBody>
      </p:sp>
      <p:sp>
        <p:nvSpPr>
          <p:cNvPr id="5" name="Textfeld 4">
            <a:extLst>
              <a:ext uri="{FF2B5EF4-FFF2-40B4-BE49-F238E27FC236}">
                <a16:creationId xmlns:a16="http://schemas.microsoft.com/office/drawing/2014/main" id="{F38C6FCE-C14D-69FB-DAFF-F4C9DD8FF3E9}"/>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spTree>
    <p:extLst>
      <p:ext uri="{BB962C8B-B14F-4D97-AF65-F5344CB8AC3E}">
        <p14:creationId xmlns:p14="http://schemas.microsoft.com/office/powerpoint/2010/main" val="203655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Fisch und Fleisch bei GLOBUS ☀ Jetzt entdecken">
            <a:extLst>
              <a:ext uri="{FF2B5EF4-FFF2-40B4-BE49-F238E27FC236}">
                <a16:creationId xmlns:a16="http://schemas.microsoft.com/office/drawing/2014/main" id="{ED498CD0-6A74-A884-66BF-FC2C605F038D}"/>
              </a:ext>
            </a:extLst>
          </p:cNvPr>
          <p:cNvPicPr>
            <a:picLocks noChangeAspect="1"/>
          </p:cNvPicPr>
          <p:nvPr/>
        </p:nvPicPr>
        <p:blipFill>
          <a:blip r:embed="rId2">
            <a:alphaModFix amt="35000"/>
          </a:blip>
          <a:stretch>
            <a:fillRect/>
          </a:stretch>
        </p:blipFill>
        <p:spPr>
          <a:xfrm flipH="1">
            <a:off x="3611" y="0"/>
            <a:ext cx="12188389" cy="6858000"/>
          </a:xfrm>
          <a:prstGeom prst="rect">
            <a:avLst/>
          </a:prstGeom>
        </p:spPr>
      </p:pic>
      <p:sp>
        <p:nvSpPr>
          <p:cNvPr id="2" name="Titel 1">
            <a:extLst>
              <a:ext uri="{FF2B5EF4-FFF2-40B4-BE49-F238E27FC236}">
                <a16:creationId xmlns:a16="http://schemas.microsoft.com/office/drawing/2014/main" id="{89BA1031-F207-AC8F-3BDD-6259E741D30B}"/>
              </a:ext>
            </a:extLst>
          </p:cNvPr>
          <p:cNvSpPr>
            <a:spLocks noGrp="1"/>
          </p:cNvSpPr>
          <p:nvPr>
            <p:ph type="title"/>
          </p:nvPr>
        </p:nvSpPr>
        <p:spPr/>
        <p:txBody>
          <a:bodyPr/>
          <a:lstStyle/>
          <a:p>
            <a:r>
              <a:rPr lang="de-DE" dirty="0"/>
              <a:t>Fleisch &amp; Fisch</a:t>
            </a:r>
          </a:p>
        </p:txBody>
      </p:sp>
      <p:sp>
        <p:nvSpPr>
          <p:cNvPr id="3" name="Inhaltsplatzhalter 2">
            <a:extLst>
              <a:ext uri="{FF2B5EF4-FFF2-40B4-BE49-F238E27FC236}">
                <a16:creationId xmlns:a16="http://schemas.microsoft.com/office/drawing/2014/main" id="{61836802-2928-C47F-43AA-25ADD5B9D0FB}"/>
              </a:ext>
            </a:extLst>
          </p:cNvPr>
          <p:cNvSpPr>
            <a:spLocks noGrp="1"/>
          </p:cNvSpPr>
          <p:nvPr>
            <p:ph idx="1"/>
          </p:nvPr>
        </p:nvSpPr>
        <p:spPr>
          <a:xfrm>
            <a:off x="838200" y="1825625"/>
            <a:ext cx="5366657" cy="4351338"/>
          </a:xfrm>
        </p:spPr>
        <p:txBody>
          <a:bodyPr>
            <a:normAutofit fontScale="77500" lnSpcReduction="20000"/>
          </a:bodyPr>
          <a:lstStyle/>
          <a:p>
            <a:pPr marL="0" indent="0">
              <a:buNone/>
            </a:pPr>
            <a:r>
              <a:rPr lang="de-DE" b="1" dirty="0"/>
              <a:t>Fleisch</a:t>
            </a:r>
          </a:p>
          <a:p>
            <a:r>
              <a:rPr lang="de-DE" b="1" dirty="0">
                <a:solidFill>
                  <a:schemeClr val="accent5"/>
                </a:solidFill>
              </a:rPr>
              <a:t>Eiweißlieferant</a:t>
            </a:r>
          </a:p>
          <a:p>
            <a:r>
              <a:rPr lang="de-DE" dirty="0"/>
              <a:t>Am besten </a:t>
            </a:r>
            <a:r>
              <a:rPr lang="de-DE" b="1" dirty="0">
                <a:solidFill>
                  <a:schemeClr val="accent5"/>
                </a:solidFill>
              </a:rPr>
              <a:t>frisch</a:t>
            </a:r>
            <a:r>
              <a:rPr lang="de-DE" dirty="0"/>
              <a:t> und </a:t>
            </a:r>
            <a:r>
              <a:rPr lang="de-DE" b="1" dirty="0">
                <a:solidFill>
                  <a:schemeClr val="accent5"/>
                </a:solidFill>
              </a:rPr>
              <a:t>unverarbeitet</a:t>
            </a:r>
          </a:p>
          <a:p>
            <a:r>
              <a:rPr lang="de-DE" dirty="0"/>
              <a:t>Eher </a:t>
            </a:r>
            <a:r>
              <a:rPr lang="de-DE" b="1" dirty="0">
                <a:solidFill>
                  <a:schemeClr val="accent5"/>
                </a:solidFill>
              </a:rPr>
              <a:t>mageres</a:t>
            </a:r>
            <a:r>
              <a:rPr lang="de-DE" dirty="0"/>
              <a:t> Fleisch wählen (z.B. Hühnchen-, Putenfleisch)</a:t>
            </a:r>
          </a:p>
          <a:p>
            <a:endParaRPr lang="de-DE" dirty="0"/>
          </a:p>
          <a:p>
            <a:pPr marL="0" indent="0">
              <a:buNone/>
            </a:pPr>
            <a:r>
              <a:rPr lang="de-DE" b="1" dirty="0"/>
              <a:t>Fisch</a:t>
            </a:r>
          </a:p>
          <a:p>
            <a:r>
              <a:rPr lang="de-DE" b="1" dirty="0">
                <a:solidFill>
                  <a:schemeClr val="accent5"/>
                </a:solidFill>
              </a:rPr>
              <a:t>Eiweißlieferant</a:t>
            </a:r>
          </a:p>
          <a:p>
            <a:r>
              <a:rPr lang="de-DE" dirty="0"/>
              <a:t>Können </a:t>
            </a:r>
            <a:r>
              <a:rPr lang="de-DE" b="1" dirty="0">
                <a:solidFill>
                  <a:schemeClr val="accent5"/>
                </a:solidFill>
              </a:rPr>
              <a:t>günstige</a:t>
            </a:r>
            <a:r>
              <a:rPr lang="de-DE" dirty="0"/>
              <a:t> </a:t>
            </a:r>
            <a:r>
              <a:rPr lang="de-DE" b="1" dirty="0">
                <a:solidFill>
                  <a:schemeClr val="accent5"/>
                </a:solidFill>
              </a:rPr>
              <a:t>Fette</a:t>
            </a:r>
            <a:r>
              <a:rPr lang="de-DE" dirty="0"/>
              <a:t> enthalten (z.B. </a:t>
            </a:r>
            <a:r>
              <a:rPr lang="de-DE" b="1" dirty="0">
                <a:solidFill>
                  <a:schemeClr val="accent5"/>
                </a:solidFill>
              </a:rPr>
              <a:t>Omega-3-Fettsäuren</a:t>
            </a:r>
            <a:r>
              <a:rPr lang="de-DE" dirty="0"/>
              <a:t>)</a:t>
            </a:r>
          </a:p>
          <a:p>
            <a:pPr marL="0" indent="0">
              <a:buNone/>
            </a:pPr>
            <a:endParaRPr lang="de-DE" dirty="0"/>
          </a:p>
          <a:p>
            <a:pPr marL="0" indent="0">
              <a:buNone/>
            </a:pPr>
            <a:r>
              <a:rPr lang="de-DE" b="1" dirty="0"/>
              <a:t>! Bei beiden auf nachhaltige und zertifizierte Herkunft achten!</a:t>
            </a:r>
          </a:p>
          <a:p>
            <a:endParaRPr lang="de-DE" dirty="0"/>
          </a:p>
        </p:txBody>
      </p:sp>
      <p:sp>
        <p:nvSpPr>
          <p:cNvPr id="5" name="Textfeld 4">
            <a:extLst>
              <a:ext uri="{FF2B5EF4-FFF2-40B4-BE49-F238E27FC236}">
                <a16:creationId xmlns:a16="http://schemas.microsoft.com/office/drawing/2014/main" id="{A36DC7D6-9442-BD32-D3EA-9AE2A6F6C19A}"/>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spTree>
    <p:extLst>
      <p:ext uri="{BB962C8B-B14F-4D97-AF65-F5344CB8AC3E}">
        <p14:creationId xmlns:p14="http://schemas.microsoft.com/office/powerpoint/2010/main" val="4174949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59EA06-A171-2CE0-6099-1112815B690E}"/>
              </a:ext>
            </a:extLst>
          </p:cNvPr>
          <p:cNvSpPr>
            <a:spLocks noGrp="1"/>
          </p:cNvSpPr>
          <p:nvPr>
            <p:ph type="title"/>
          </p:nvPr>
        </p:nvSpPr>
        <p:spPr/>
        <p:txBody>
          <a:bodyPr/>
          <a:lstStyle/>
          <a:p>
            <a:r>
              <a:rPr lang="de-DE" dirty="0"/>
              <a:t>Vitamine und Mineralstoffe: </a:t>
            </a:r>
            <a:br>
              <a:rPr lang="de-DE" dirty="0"/>
            </a:br>
            <a:r>
              <a:rPr lang="de-DE" dirty="0"/>
              <a:t>Die Mikronährstoffe</a:t>
            </a:r>
          </a:p>
        </p:txBody>
      </p:sp>
      <p:sp>
        <p:nvSpPr>
          <p:cNvPr id="3" name="Inhaltsplatzhalter 2">
            <a:extLst>
              <a:ext uri="{FF2B5EF4-FFF2-40B4-BE49-F238E27FC236}">
                <a16:creationId xmlns:a16="http://schemas.microsoft.com/office/drawing/2014/main" id="{0A69D7FB-D41B-5C9F-0AE6-3714CDADA0A6}"/>
              </a:ext>
            </a:extLst>
          </p:cNvPr>
          <p:cNvSpPr>
            <a:spLocks noGrp="1"/>
          </p:cNvSpPr>
          <p:nvPr>
            <p:ph idx="1"/>
          </p:nvPr>
        </p:nvSpPr>
        <p:spPr/>
        <p:txBody>
          <a:bodyPr/>
          <a:lstStyle/>
          <a:p>
            <a:pPr lvl="0"/>
            <a:r>
              <a:rPr lang="de-DE" b="1" dirty="0">
                <a:solidFill>
                  <a:schemeClr val="accent5"/>
                </a:solidFill>
              </a:rPr>
              <a:t>Unverzichtbar</a:t>
            </a:r>
            <a:r>
              <a:rPr lang="de-DE" dirty="0"/>
              <a:t> für alle Körperfunktionen</a:t>
            </a:r>
          </a:p>
          <a:p>
            <a:pPr lvl="0"/>
            <a:r>
              <a:rPr lang="de-DE" b="1" dirty="0">
                <a:solidFill>
                  <a:schemeClr val="accent5"/>
                </a:solidFill>
              </a:rPr>
              <a:t>Stärken</a:t>
            </a:r>
            <a:r>
              <a:rPr lang="de-DE" dirty="0"/>
              <a:t> das Immunsystem</a:t>
            </a:r>
          </a:p>
          <a:p>
            <a:pPr lvl="0"/>
            <a:r>
              <a:rPr lang="de-DE" b="1" dirty="0">
                <a:solidFill>
                  <a:schemeClr val="accent5"/>
                </a:solidFill>
              </a:rPr>
              <a:t>Wichtig</a:t>
            </a:r>
            <a:r>
              <a:rPr lang="de-DE" dirty="0"/>
              <a:t> für den Stoffwechsel</a:t>
            </a:r>
          </a:p>
          <a:p>
            <a:pPr lvl="0"/>
            <a:r>
              <a:rPr lang="de-DE" dirty="0"/>
              <a:t>Vor allem in </a:t>
            </a:r>
            <a:r>
              <a:rPr lang="de-DE" b="1" dirty="0">
                <a:solidFill>
                  <a:schemeClr val="accent5"/>
                </a:solidFill>
              </a:rPr>
              <a:t>Obst</a:t>
            </a:r>
            <a:r>
              <a:rPr lang="de-DE" dirty="0"/>
              <a:t> und </a:t>
            </a:r>
            <a:r>
              <a:rPr lang="de-DE" b="1" dirty="0">
                <a:solidFill>
                  <a:schemeClr val="accent5"/>
                </a:solidFill>
              </a:rPr>
              <a:t>Gemüse</a:t>
            </a:r>
            <a:r>
              <a:rPr lang="de-DE" dirty="0"/>
              <a:t> enthalten</a:t>
            </a:r>
          </a:p>
          <a:p>
            <a:endParaRPr lang="de-DE" dirty="0"/>
          </a:p>
        </p:txBody>
      </p:sp>
      <p:sp>
        <p:nvSpPr>
          <p:cNvPr id="5" name="Textfeld 4">
            <a:extLst>
              <a:ext uri="{FF2B5EF4-FFF2-40B4-BE49-F238E27FC236}">
                <a16:creationId xmlns:a16="http://schemas.microsoft.com/office/drawing/2014/main" id="{38F1497C-66DC-C85B-67A8-B4C6E0082D87}"/>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pic>
        <p:nvPicPr>
          <p:cNvPr id="6" name="Grafik 5" descr="Kräuter und Gewürze zum Kochen auf dunklem Hintergrund - Lizenzfrei Gewürz Stock-Foto">
            <a:extLst>
              <a:ext uri="{FF2B5EF4-FFF2-40B4-BE49-F238E27FC236}">
                <a16:creationId xmlns:a16="http://schemas.microsoft.com/office/drawing/2014/main" id="{34627181-A86F-488A-0F32-282554FDD60D}"/>
              </a:ext>
            </a:extLst>
          </p:cNvPr>
          <p:cNvPicPr>
            <a:picLocks noChangeAspect="1"/>
          </p:cNvPicPr>
          <p:nvPr/>
        </p:nvPicPr>
        <p:blipFill>
          <a:blip r:embed="rId2">
            <a:alphaModFix amt="35000"/>
          </a:blip>
          <a:srcRect b="33763"/>
          <a:stretch>
            <a:fillRect/>
          </a:stretch>
        </p:blipFill>
        <p:spPr>
          <a:xfrm rot="10800000">
            <a:off x="-10372" y="4697298"/>
            <a:ext cx="12202372" cy="5390923"/>
          </a:xfrm>
          <a:prstGeom prst="rect">
            <a:avLst/>
          </a:prstGeom>
        </p:spPr>
      </p:pic>
    </p:spTree>
    <p:extLst>
      <p:ext uri="{BB962C8B-B14F-4D97-AF65-F5344CB8AC3E}">
        <p14:creationId xmlns:p14="http://schemas.microsoft.com/office/powerpoint/2010/main" val="1966106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Das Glas Wasser zum Kaffee | welltec">
            <a:extLst>
              <a:ext uri="{FF2B5EF4-FFF2-40B4-BE49-F238E27FC236}">
                <a16:creationId xmlns:a16="http://schemas.microsoft.com/office/drawing/2014/main" id="{33F95CDD-A83D-F0E2-AA28-759B76DDB88B}"/>
              </a:ext>
            </a:extLst>
          </p:cNvPr>
          <p:cNvPicPr>
            <a:picLocks noChangeAspect="1"/>
          </p:cNvPicPr>
          <p:nvPr/>
        </p:nvPicPr>
        <p:blipFill>
          <a:blip r:embed="rId2"/>
          <a:srcRect l="44269"/>
          <a:stretch>
            <a:fillRect/>
          </a:stretch>
        </p:blipFill>
        <p:spPr>
          <a:xfrm>
            <a:off x="6458935" y="0"/>
            <a:ext cx="5733065" cy="6858000"/>
          </a:xfrm>
          <a:prstGeom prst="rect">
            <a:avLst/>
          </a:prstGeom>
        </p:spPr>
      </p:pic>
      <p:sp>
        <p:nvSpPr>
          <p:cNvPr id="2" name="Titel 1">
            <a:extLst>
              <a:ext uri="{FF2B5EF4-FFF2-40B4-BE49-F238E27FC236}">
                <a16:creationId xmlns:a16="http://schemas.microsoft.com/office/drawing/2014/main" id="{31E8DF39-BB37-0415-8D4F-85640BE44132}"/>
              </a:ext>
            </a:extLst>
          </p:cNvPr>
          <p:cNvSpPr>
            <a:spLocks noGrp="1"/>
          </p:cNvSpPr>
          <p:nvPr>
            <p:ph type="title"/>
          </p:nvPr>
        </p:nvSpPr>
        <p:spPr/>
        <p:txBody>
          <a:bodyPr/>
          <a:lstStyle/>
          <a:p>
            <a:r>
              <a:rPr lang="de-DE" dirty="0"/>
              <a:t>Getränke</a:t>
            </a:r>
          </a:p>
        </p:txBody>
      </p:sp>
      <p:sp>
        <p:nvSpPr>
          <p:cNvPr id="3" name="Inhaltsplatzhalter 2">
            <a:extLst>
              <a:ext uri="{FF2B5EF4-FFF2-40B4-BE49-F238E27FC236}">
                <a16:creationId xmlns:a16="http://schemas.microsoft.com/office/drawing/2014/main" id="{BCC5FDDB-A395-1E54-4F30-D511E2B7E988}"/>
              </a:ext>
            </a:extLst>
          </p:cNvPr>
          <p:cNvSpPr>
            <a:spLocks noGrp="1"/>
          </p:cNvSpPr>
          <p:nvPr>
            <p:ph idx="1"/>
          </p:nvPr>
        </p:nvSpPr>
        <p:spPr>
          <a:xfrm>
            <a:off x="838201" y="1825625"/>
            <a:ext cx="5453742" cy="4351338"/>
          </a:xfrm>
        </p:spPr>
        <p:txBody>
          <a:bodyPr>
            <a:normAutofit lnSpcReduction="10000"/>
          </a:bodyPr>
          <a:lstStyle/>
          <a:p>
            <a:pPr marL="0" indent="0">
              <a:buNone/>
            </a:pPr>
            <a:r>
              <a:rPr lang="de-DE" sz="2400" b="1" dirty="0"/>
              <a:t>Nicht-alkoholische Getränke</a:t>
            </a:r>
          </a:p>
          <a:p>
            <a:r>
              <a:rPr lang="de-DE" sz="2400" dirty="0"/>
              <a:t>Am besten: </a:t>
            </a:r>
            <a:r>
              <a:rPr lang="de-DE" sz="2400" b="1" dirty="0">
                <a:solidFill>
                  <a:schemeClr val="accent5"/>
                </a:solidFill>
              </a:rPr>
              <a:t>Wasser</a:t>
            </a:r>
            <a:r>
              <a:rPr lang="de-DE" sz="2400" dirty="0"/>
              <a:t>, ungesüßte Tees und Kaffee</a:t>
            </a:r>
          </a:p>
          <a:p>
            <a:r>
              <a:rPr lang="de-DE" sz="2400" dirty="0"/>
              <a:t>Fruchtsaft/Limos/Softdrinks können </a:t>
            </a:r>
            <a:r>
              <a:rPr lang="de-DE" sz="2400" b="1" dirty="0">
                <a:solidFill>
                  <a:schemeClr val="accent5"/>
                </a:solidFill>
              </a:rPr>
              <a:t>viel</a:t>
            </a:r>
            <a:r>
              <a:rPr lang="de-DE" sz="2400" dirty="0"/>
              <a:t> </a:t>
            </a:r>
            <a:r>
              <a:rPr lang="de-DE" sz="2400" b="1" dirty="0">
                <a:solidFill>
                  <a:schemeClr val="accent5"/>
                </a:solidFill>
              </a:rPr>
              <a:t>Zucker</a:t>
            </a:r>
            <a:r>
              <a:rPr lang="de-DE" sz="2400" dirty="0"/>
              <a:t> enthalten</a:t>
            </a:r>
          </a:p>
          <a:p>
            <a:pPr lvl="1"/>
            <a:r>
              <a:rPr lang="de-DE" sz="2000" dirty="0"/>
              <a:t>Light-Produkte haben weniger Kalorien</a:t>
            </a:r>
          </a:p>
          <a:p>
            <a:r>
              <a:rPr lang="de-DE" sz="2400" b="1" dirty="0">
                <a:solidFill>
                  <a:schemeClr val="accent5"/>
                </a:solidFill>
              </a:rPr>
              <a:t>Wasser</a:t>
            </a:r>
            <a:r>
              <a:rPr lang="de-DE" sz="2400" dirty="0"/>
              <a:t> vor dem Essen kann </a:t>
            </a:r>
            <a:r>
              <a:rPr lang="de-DE" sz="2400" b="1" dirty="0">
                <a:solidFill>
                  <a:schemeClr val="accent5"/>
                </a:solidFill>
              </a:rPr>
              <a:t>sättigend</a:t>
            </a:r>
            <a:r>
              <a:rPr lang="de-DE" sz="2400" dirty="0"/>
              <a:t> wirken</a:t>
            </a:r>
          </a:p>
          <a:p>
            <a:pPr marL="0" indent="0">
              <a:buNone/>
            </a:pPr>
            <a:r>
              <a:rPr lang="de-DE" sz="2400" b="1" dirty="0"/>
              <a:t>Alkoholische Getränke</a:t>
            </a:r>
          </a:p>
          <a:p>
            <a:r>
              <a:rPr lang="de-DE" sz="2400" dirty="0"/>
              <a:t>1 Gramm Alkohol hat </a:t>
            </a:r>
            <a:r>
              <a:rPr lang="de-DE" sz="2400" b="1" dirty="0">
                <a:solidFill>
                  <a:schemeClr val="accent5"/>
                </a:solidFill>
              </a:rPr>
              <a:t>7 Kilokalorien</a:t>
            </a:r>
          </a:p>
          <a:p>
            <a:r>
              <a:rPr lang="de-DE" sz="2400" b="1" dirty="0">
                <a:solidFill>
                  <a:schemeClr val="accent5"/>
                </a:solidFill>
              </a:rPr>
              <a:t>Bewusst</a:t>
            </a:r>
            <a:r>
              <a:rPr lang="de-DE" sz="2400" dirty="0"/>
              <a:t> und in </a:t>
            </a:r>
            <a:r>
              <a:rPr lang="de-DE" sz="2400" b="1" dirty="0">
                <a:solidFill>
                  <a:schemeClr val="accent5"/>
                </a:solidFill>
              </a:rPr>
              <a:t>Maßen</a:t>
            </a:r>
            <a:r>
              <a:rPr lang="de-DE" sz="2400" dirty="0"/>
              <a:t> genießen</a:t>
            </a:r>
          </a:p>
        </p:txBody>
      </p:sp>
      <p:sp>
        <p:nvSpPr>
          <p:cNvPr id="5" name="Textfeld 4">
            <a:extLst>
              <a:ext uri="{FF2B5EF4-FFF2-40B4-BE49-F238E27FC236}">
                <a16:creationId xmlns:a16="http://schemas.microsoft.com/office/drawing/2014/main" id="{A706D503-B091-21E1-169A-8CC70800BD47}"/>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spTree>
    <p:extLst>
      <p:ext uri="{BB962C8B-B14F-4D97-AF65-F5344CB8AC3E}">
        <p14:creationId xmlns:p14="http://schemas.microsoft.com/office/powerpoint/2010/main" val="3949541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Low Carb Schmorgerichte Rezepte - [ESSEN UND TRINKEN]">
            <a:extLst>
              <a:ext uri="{FF2B5EF4-FFF2-40B4-BE49-F238E27FC236}">
                <a16:creationId xmlns:a16="http://schemas.microsoft.com/office/drawing/2014/main" id="{5BF43DC1-D9AD-CBB7-3512-0496DAFFA978}"/>
              </a:ext>
            </a:extLst>
          </p:cNvPr>
          <p:cNvPicPr>
            <a:picLocks noChangeAspect="1"/>
          </p:cNvPicPr>
          <p:nvPr/>
        </p:nvPicPr>
        <p:blipFill>
          <a:blip r:embed="rId2"/>
          <a:srcRect r="11728"/>
          <a:stretch>
            <a:fillRect/>
          </a:stretch>
        </p:blipFill>
        <p:spPr>
          <a:xfrm>
            <a:off x="6138333" y="0"/>
            <a:ext cx="6053667" cy="6858000"/>
          </a:xfrm>
          <a:prstGeom prst="rect">
            <a:avLst/>
          </a:prstGeom>
        </p:spPr>
      </p:pic>
      <p:sp>
        <p:nvSpPr>
          <p:cNvPr id="2" name="Titel 1">
            <a:extLst>
              <a:ext uri="{FF2B5EF4-FFF2-40B4-BE49-F238E27FC236}">
                <a16:creationId xmlns:a16="http://schemas.microsoft.com/office/drawing/2014/main" id="{EA6DBA02-70B5-69CA-5B05-374AE8884A55}"/>
              </a:ext>
            </a:extLst>
          </p:cNvPr>
          <p:cNvSpPr>
            <a:spLocks noGrp="1"/>
          </p:cNvSpPr>
          <p:nvPr>
            <p:ph type="title"/>
          </p:nvPr>
        </p:nvSpPr>
        <p:spPr/>
        <p:txBody>
          <a:bodyPr/>
          <a:lstStyle/>
          <a:p>
            <a:r>
              <a:rPr lang="de-DE" dirty="0"/>
              <a:t>Themen dieser Kurseinheit</a:t>
            </a:r>
          </a:p>
        </p:txBody>
      </p:sp>
      <p:sp>
        <p:nvSpPr>
          <p:cNvPr id="3" name="Inhaltsplatzhalter 2">
            <a:extLst>
              <a:ext uri="{FF2B5EF4-FFF2-40B4-BE49-F238E27FC236}">
                <a16:creationId xmlns:a16="http://schemas.microsoft.com/office/drawing/2014/main" id="{EFD4B871-702A-2357-4295-46C3D2A4D234}"/>
              </a:ext>
            </a:extLst>
          </p:cNvPr>
          <p:cNvSpPr>
            <a:spLocks noGrp="1"/>
          </p:cNvSpPr>
          <p:nvPr>
            <p:ph idx="1"/>
          </p:nvPr>
        </p:nvSpPr>
        <p:spPr>
          <a:xfrm>
            <a:off x="838200" y="1825625"/>
            <a:ext cx="6098177" cy="4351338"/>
          </a:xfrm>
        </p:spPr>
        <p:txBody>
          <a:bodyPr/>
          <a:lstStyle/>
          <a:p>
            <a:r>
              <a:rPr lang="de-DE" dirty="0"/>
              <a:t>Challenge: Gewichtsziele</a:t>
            </a:r>
          </a:p>
          <a:p>
            <a:r>
              <a:rPr lang="de-DE" dirty="0"/>
              <a:t>Challenge: Motivation</a:t>
            </a:r>
          </a:p>
          <a:p>
            <a:r>
              <a:rPr lang="de-DE" dirty="0"/>
              <a:t>Bausteine der Ernährung</a:t>
            </a:r>
          </a:p>
          <a:p>
            <a:r>
              <a:rPr lang="de-DE" dirty="0"/>
              <a:t>Ernährungsformen, um Gewicht abzunehmen</a:t>
            </a:r>
          </a:p>
          <a:p>
            <a:r>
              <a:rPr lang="de-DE" dirty="0"/>
              <a:t>Challenge: Gewichtskurve</a:t>
            </a:r>
          </a:p>
        </p:txBody>
      </p:sp>
      <p:sp>
        <p:nvSpPr>
          <p:cNvPr id="12" name="Textfeld 11">
            <a:extLst>
              <a:ext uri="{FF2B5EF4-FFF2-40B4-BE49-F238E27FC236}">
                <a16:creationId xmlns:a16="http://schemas.microsoft.com/office/drawing/2014/main" id="{9E9F48A2-2C37-6865-899B-4D00A30B6041}"/>
              </a:ext>
            </a:extLst>
          </p:cNvPr>
          <p:cNvSpPr txBox="1"/>
          <p:nvPr/>
        </p:nvSpPr>
        <p:spPr>
          <a:xfrm>
            <a:off x="-61997" y="5398025"/>
            <a:ext cx="6276530" cy="1200329"/>
          </a:xfrm>
          <a:prstGeom prst="rect">
            <a:avLst/>
          </a:prstGeom>
          <a:noFill/>
        </p:spPr>
        <p:txBody>
          <a:bodyPr wrap="square" rtlCol="0">
            <a:spAutoFit/>
          </a:bodyPr>
          <a:lstStyle/>
          <a:p>
            <a:r>
              <a:rPr lang="de-DE" i="1" dirty="0">
                <a:solidFill>
                  <a:srgbClr val="FF0000"/>
                </a:solidFill>
              </a:rPr>
              <a:t>Bitte auch schöne (Essens-)Bilder bei </a:t>
            </a:r>
            <a:r>
              <a:rPr lang="de-DE" i="1" dirty="0" err="1">
                <a:solidFill>
                  <a:srgbClr val="FF0000"/>
                </a:solidFill>
              </a:rPr>
              <a:t>istock</a:t>
            </a:r>
            <a:r>
              <a:rPr lang="de-DE" i="1" dirty="0">
                <a:solidFill>
                  <a:srgbClr val="FF0000"/>
                </a:solidFill>
              </a:rPr>
              <a:t> o.ä. aussuchen, die können wir dann gemeinsam anschauen und dann kaufen</a:t>
            </a:r>
          </a:p>
          <a:p>
            <a:r>
              <a:rPr lang="de-DE" i="1" dirty="0">
                <a:solidFill>
                  <a:srgbClr val="FF0000"/>
                </a:solidFill>
                <a:sym typeface="Wingdings" panose="05000000000000000000" pitchFamily="2" charset="2"/>
              </a:rPr>
              <a:t> Wir brauchen in dieser Kursstunde schöne Bilder die Lust aufs essen machen! Beispiele habe wir hier eingefügt</a:t>
            </a:r>
            <a:endParaRPr lang="de-DE" i="1" dirty="0">
              <a:solidFill>
                <a:srgbClr val="FF0000"/>
              </a:solidFill>
            </a:endParaRPr>
          </a:p>
        </p:txBody>
      </p:sp>
    </p:spTree>
    <p:extLst>
      <p:ext uri="{BB962C8B-B14F-4D97-AF65-F5344CB8AC3E}">
        <p14:creationId xmlns:p14="http://schemas.microsoft.com/office/powerpoint/2010/main" val="2994670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86B9E-A271-FF96-8AF4-F6604CFDABB3}"/>
              </a:ext>
            </a:extLst>
          </p:cNvPr>
          <p:cNvSpPr>
            <a:spLocks noGrp="1"/>
          </p:cNvSpPr>
          <p:nvPr>
            <p:ph type="title"/>
          </p:nvPr>
        </p:nvSpPr>
        <p:spPr/>
        <p:txBody>
          <a:bodyPr/>
          <a:lstStyle/>
          <a:p>
            <a:r>
              <a:rPr lang="de-DE" dirty="0"/>
              <a:t>MOVE-Challenge: Mein Gewichtsziel</a:t>
            </a:r>
          </a:p>
        </p:txBody>
      </p:sp>
      <p:graphicFrame>
        <p:nvGraphicFramePr>
          <p:cNvPr id="4" name="Inhaltsplatzhalter 3">
            <a:extLst>
              <a:ext uri="{FF2B5EF4-FFF2-40B4-BE49-F238E27FC236}">
                <a16:creationId xmlns:a16="http://schemas.microsoft.com/office/drawing/2014/main" id="{BE9D3B28-A540-8C2F-8E7C-CD0D676BB84A}"/>
              </a:ext>
            </a:extLst>
          </p:cNvPr>
          <p:cNvGraphicFramePr>
            <a:graphicFrameLocks noGrp="1"/>
          </p:cNvGraphicFramePr>
          <p:nvPr>
            <p:ph idx="1"/>
            <p:extLst>
              <p:ext uri="{D42A27DB-BD31-4B8C-83A1-F6EECF244321}">
                <p14:modId xmlns:p14="http://schemas.microsoft.com/office/powerpoint/2010/main" val="551842040"/>
              </p:ext>
            </p:extLst>
          </p:nvPr>
        </p:nvGraphicFramePr>
        <p:xfrm>
          <a:off x="838200" y="1825624"/>
          <a:ext cx="10515600" cy="4756152"/>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319190540"/>
                    </a:ext>
                  </a:extLst>
                </a:gridCol>
                <a:gridCol w="2103120">
                  <a:extLst>
                    <a:ext uri="{9D8B030D-6E8A-4147-A177-3AD203B41FA5}">
                      <a16:colId xmlns:a16="http://schemas.microsoft.com/office/drawing/2014/main" val="1540705204"/>
                    </a:ext>
                  </a:extLst>
                </a:gridCol>
                <a:gridCol w="2103120">
                  <a:extLst>
                    <a:ext uri="{9D8B030D-6E8A-4147-A177-3AD203B41FA5}">
                      <a16:colId xmlns:a16="http://schemas.microsoft.com/office/drawing/2014/main" val="827239825"/>
                    </a:ext>
                  </a:extLst>
                </a:gridCol>
                <a:gridCol w="4206240">
                  <a:extLst>
                    <a:ext uri="{9D8B030D-6E8A-4147-A177-3AD203B41FA5}">
                      <a16:colId xmlns:a16="http://schemas.microsoft.com/office/drawing/2014/main" val="2800244664"/>
                    </a:ext>
                  </a:extLst>
                </a:gridCol>
              </a:tblGrid>
              <a:tr h="606426">
                <a:tc gridSpan="4">
                  <a:txBody>
                    <a:bodyPr/>
                    <a:lstStyle/>
                    <a:p>
                      <a:r>
                        <a:rPr lang="de-DE" dirty="0"/>
                        <a:t>Mein Ausgangsgewicht: _ _ _ , _ kg</a:t>
                      </a:r>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3493608818"/>
                  </a:ext>
                </a:extLst>
              </a:tr>
              <a:tr h="1250874">
                <a:tc>
                  <a:txBody>
                    <a:bodyPr/>
                    <a:lstStyle/>
                    <a:p>
                      <a:r>
                        <a:rPr lang="de-DE" dirty="0"/>
                        <a:t>In…</a:t>
                      </a:r>
                    </a:p>
                  </a:txBody>
                  <a:tcPr/>
                </a:tc>
                <a:tc>
                  <a:txBody>
                    <a:bodyPr/>
                    <a:lstStyle/>
                    <a:p>
                      <a:r>
                        <a:rPr lang="de-DE" dirty="0"/>
                        <a:t>Mein Zielgewicht</a:t>
                      </a:r>
                    </a:p>
                  </a:txBody>
                  <a:tcPr/>
                </a:tc>
                <a:tc>
                  <a:txBody>
                    <a:bodyPr/>
                    <a:lstStyle/>
                    <a:p>
                      <a:r>
                        <a:rPr lang="de-DE" dirty="0"/>
                        <a:t>So viel müsste ich dafür abnehmen</a:t>
                      </a:r>
                    </a:p>
                  </a:txBody>
                  <a:tcPr/>
                </a:tc>
                <a:tc>
                  <a:txBody>
                    <a:bodyPr/>
                    <a:lstStyle/>
                    <a:p>
                      <a:r>
                        <a:rPr lang="de-DE" dirty="0"/>
                        <a:t>Prozent Gewichtsabnahme</a:t>
                      </a:r>
                    </a:p>
                    <a:p>
                      <a:r>
                        <a:rPr lang="de-DE" dirty="0"/>
                        <a:t>(Reduktion / Ausgangsgewicht)</a:t>
                      </a:r>
                    </a:p>
                  </a:txBody>
                  <a:tcPr/>
                </a:tc>
                <a:extLst>
                  <a:ext uri="{0D108BD9-81ED-4DB2-BD59-A6C34878D82A}">
                    <a16:rowId xmlns:a16="http://schemas.microsoft.com/office/drawing/2014/main" val="2466335278"/>
                  </a:ext>
                </a:extLst>
              </a:tr>
              <a:tr h="724713">
                <a:tc>
                  <a:txBody>
                    <a:bodyPr/>
                    <a:lstStyle/>
                    <a:p>
                      <a:r>
                        <a:rPr lang="de-DE"/>
                        <a:t>… 4 </a:t>
                      </a:r>
                      <a:r>
                        <a:rPr lang="de-DE" dirty="0"/>
                        <a:t>Wochen</a:t>
                      </a:r>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768594519"/>
                  </a:ext>
                </a:extLst>
              </a:tr>
              <a:tr h="724713">
                <a:tc>
                  <a:txBody>
                    <a:bodyPr/>
                    <a:lstStyle/>
                    <a:p>
                      <a:r>
                        <a:rPr lang="de-DE" dirty="0"/>
                        <a:t>… 3 Monaten</a:t>
                      </a:r>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762781707"/>
                  </a:ext>
                </a:extLst>
              </a:tr>
              <a:tr h="724713">
                <a:tc>
                  <a:txBody>
                    <a:bodyPr/>
                    <a:lstStyle/>
                    <a:p>
                      <a:r>
                        <a:rPr lang="de-DE" dirty="0"/>
                        <a:t>… 6 Monate</a:t>
                      </a:r>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015685452"/>
                  </a:ext>
                </a:extLst>
              </a:tr>
              <a:tr h="724713">
                <a:tc>
                  <a:txBody>
                    <a:bodyPr/>
                    <a:lstStyle/>
                    <a:p>
                      <a:r>
                        <a:rPr lang="de-DE" dirty="0"/>
                        <a:t>… 12 Monate</a:t>
                      </a:r>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502954164"/>
                  </a:ext>
                </a:extLst>
              </a:tr>
            </a:tbl>
          </a:graphicData>
        </a:graphic>
      </p:graphicFrame>
    </p:spTree>
    <p:extLst>
      <p:ext uri="{BB962C8B-B14F-4D97-AF65-F5344CB8AC3E}">
        <p14:creationId xmlns:p14="http://schemas.microsoft.com/office/powerpoint/2010/main" val="567793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D40CF8-6B9C-2DE9-8B35-0F21A251E20E}"/>
              </a:ext>
            </a:extLst>
          </p:cNvPr>
          <p:cNvSpPr>
            <a:spLocks noGrp="1"/>
          </p:cNvSpPr>
          <p:nvPr>
            <p:ph type="title"/>
          </p:nvPr>
        </p:nvSpPr>
        <p:spPr/>
        <p:txBody>
          <a:bodyPr/>
          <a:lstStyle/>
          <a:p>
            <a:r>
              <a:rPr lang="de-DE" dirty="0"/>
              <a:t>Verschiedene Wege abzunehmen</a:t>
            </a:r>
          </a:p>
        </p:txBody>
      </p:sp>
      <p:sp>
        <p:nvSpPr>
          <p:cNvPr id="7" name="Inhaltsplatzhalter 2">
            <a:extLst>
              <a:ext uri="{FF2B5EF4-FFF2-40B4-BE49-F238E27FC236}">
                <a16:creationId xmlns:a16="http://schemas.microsoft.com/office/drawing/2014/main" id="{7E085D92-2478-128D-6851-6B56299C9F67}"/>
              </a:ext>
            </a:extLst>
          </p:cNvPr>
          <p:cNvSpPr>
            <a:spLocks noGrp="1"/>
          </p:cNvSpPr>
          <p:nvPr>
            <p:ph idx="1"/>
          </p:nvPr>
        </p:nvSpPr>
        <p:spPr>
          <a:xfrm>
            <a:off x="838200" y="1825625"/>
            <a:ext cx="4067628" cy="4351338"/>
          </a:xfrm>
        </p:spPr>
        <p:txBody>
          <a:bodyPr>
            <a:normAutofit/>
          </a:bodyPr>
          <a:lstStyle/>
          <a:p>
            <a:r>
              <a:rPr lang="de-DE" sz="1800" dirty="0"/>
              <a:t>Welche dieser Ernährungsformen kennen Sie? </a:t>
            </a:r>
          </a:p>
          <a:p>
            <a:r>
              <a:rPr lang="de-DE" sz="1800" dirty="0"/>
              <a:t>Was haben Sie schon probiert?</a:t>
            </a:r>
          </a:p>
          <a:p>
            <a:r>
              <a:rPr lang="de-DE" sz="1800" dirty="0"/>
              <a:t>Welche Erfahrungen haben Sie damit gemacht?</a:t>
            </a:r>
          </a:p>
          <a:p>
            <a:r>
              <a:rPr lang="de-DE" sz="1800" dirty="0"/>
              <a:t>Was hat dabei gut geklappt?</a:t>
            </a:r>
          </a:p>
          <a:p>
            <a:r>
              <a:rPr lang="de-DE" sz="1800" dirty="0"/>
              <a:t>Was war eher schwierig?</a:t>
            </a:r>
          </a:p>
          <a:p>
            <a:r>
              <a:rPr lang="de-DE" sz="1800" dirty="0"/>
              <a:t>Was könnten Sie sich vorstellen, einmal auszuprobieren?</a:t>
            </a:r>
          </a:p>
          <a:p>
            <a:endParaRPr lang="de-DE" sz="1800" b="1" dirty="0"/>
          </a:p>
        </p:txBody>
      </p:sp>
      <p:pic>
        <p:nvPicPr>
          <p:cNvPr id="4" name="Grafik 3">
            <a:extLst>
              <a:ext uri="{FF2B5EF4-FFF2-40B4-BE49-F238E27FC236}">
                <a16:creationId xmlns:a16="http://schemas.microsoft.com/office/drawing/2014/main" id="{D06EBB76-684E-189B-67AD-998B7F111F30}"/>
              </a:ext>
            </a:extLst>
          </p:cNvPr>
          <p:cNvPicPr>
            <a:picLocks noChangeAspect="1"/>
          </p:cNvPicPr>
          <p:nvPr/>
        </p:nvPicPr>
        <p:blipFill>
          <a:blip r:embed="rId2"/>
          <a:stretch>
            <a:fillRect/>
          </a:stretch>
        </p:blipFill>
        <p:spPr>
          <a:xfrm>
            <a:off x="4905828" y="1690688"/>
            <a:ext cx="7105739" cy="5042637"/>
          </a:xfrm>
          <a:prstGeom prst="rect">
            <a:avLst/>
          </a:prstGeom>
        </p:spPr>
      </p:pic>
    </p:spTree>
    <p:extLst>
      <p:ext uri="{BB962C8B-B14F-4D97-AF65-F5344CB8AC3E}">
        <p14:creationId xmlns:p14="http://schemas.microsoft.com/office/powerpoint/2010/main" val="1560070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21A03FB-AC56-3314-470D-9E02EC3DF108}"/>
              </a:ext>
            </a:extLst>
          </p:cNvPr>
          <p:cNvPicPr>
            <a:picLocks noChangeAspect="1"/>
          </p:cNvPicPr>
          <p:nvPr/>
        </p:nvPicPr>
        <p:blipFill>
          <a:blip r:embed="rId3"/>
          <a:srcRect l="19941" r="4568"/>
          <a:stretch>
            <a:fillRect/>
          </a:stretch>
        </p:blipFill>
        <p:spPr>
          <a:xfrm>
            <a:off x="5528129" y="0"/>
            <a:ext cx="7786916" cy="6858000"/>
          </a:xfrm>
          <a:prstGeom prst="rect">
            <a:avLst/>
          </a:prstGeom>
          <a:ln>
            <a:noFill/>
          </a:ln>
          <a:effectLst>
            <a:softEdge rad="112500"/>
          </a:effectLst>
        </p:spPr>
      </p:pic>
      <p:sp>
        <p:nvSpPr>
          <p:cNvPr id="2" name="Titel 1">
            <a:extLst>
              <a:ext uri="{FF2B5EF4-FFF2-40B4-BE49-F238E27FC236}">
                <a16:creationId xmlns:a16="http://schemas.microsoft.com/office/drawing/2014/main" id="{3338DC4D-3766-76EC-59DD-D0021C222581}"/>
              </a:ext>
            </a:extLst>
          </p:cNvPr>
          <p:cNvSpPr>
            <a:spLocks noGrp="1"/>
          </p:cNvSpPr>
          <p:nvPr>
            <p:ph type="title"/>
          </p:nvPr>
        </p:nvSpPr>
        <p:spPr/>
        <p:txBody>
          <a:bodyPr>
            <a:normAutofit/>
          </a:bodyPr>
          <a:lstStyle/>
          <a:p>
            <a:r>
              <a:rPr lang="de-DE" sz="3600" dirty="0"/>
              <a:t>Kurze Wiederholung: Verschiedene Wege abzunehmen</a:t>
            </a:r>
          </a:p>
        </p:txBody>
      </p:sp>
      <p:sp>
        <p:nvSpPr>
          <p:cNvPr id="3" name="Inhaltsplatzhalter 2">
            <a:extLst>
              <a:ext uri="{FF2B5EF4-FFF2-40B4-BE49-F238E27FC236}">
                <a16:creationId xmlns:a16="http://schemas.microsoft.com/office/drawing/2014/main" id="{B32650C8-2062-32C3-C20E-306F0BBFEDB9}"/>
              </a:ext>
            </a:extLst>
          </p:cNvPr>
          <p:cNvSpPr>
            <a:spLocks noGrp="1"/>
          </p:cNvSpPr>
          <p:nvPr>
            <p:ph idx="1"/>
          </p:nvPr>
        </p:nvSpPr>
        <p:spPr>
          <a:xfrm>
            <a:off x="838200" y="1664563"/>
            <a:ext cx="5796643" cy="4828312"/>
          </a:xfrm>
        </p:spPr>
        <p:txBody>
          <a:bodyPr>
            <a:normAutofit fontScale="92500" lnSpcReduction="10000"/>
          </a:bodyPr>
          <a:lstStyle/>
          <a:p>
            <a:r>
              <a:rPr lang="de-DE" sz="2000" dirty="0"/>
              <a:t>Es gibt </a:t>
            </a:r>
            <a:r>
              <a:rPr lang="de-DE" sz="2000" b="1" dirty="0">
                <a:solidFill>
                  <a:schemeClr val="accent5"/>
                </a:solidFill>
              </a:rPr>
              <a:t>viele Diäten</a:t>
            </a:r>
            <a:r>
              <a:rPr lang="de-DE" sz="2000" dirty="0"/>
              <a:t>, die zu einer Gewichtsabnahme führen können</a:t>
            </a:r>
          </a:p>
          <a:p>
            <a:r>
              <a:rPr lang="de-DE" sz="2100" b="1" dirty="0">
                <a:solidFill>
                  <a:schemeClr val="accent5"/>
                </a:solidFill>
              </a:rPr>
              <a:t>Keine</a:t>
            </a:r>
            <a:r>
              <a:rPr lang="de-DE" sz="2000" dirty="0"/>
              <a:t> </a:t>
            </a:r>
            <a:r>
              <a:rPr lang="de-DE" sz="2100" b="1" dirty="0">
                <a:solidFill>
                  <a:schemeClr val="accent5"/>
                </a:solidFill>
              </a:rPr>
              <a:t>eindeutigen</a:t>
            </a:r>
            <a:r>
              <a:rPr lang="de-DE" sz="2000" dirty="0"/>
              <a:t> </a:t>
            </a:r>
            <a:r>
              <a:rPr lang="de-DE" sz="2100" b="1" dirty="0">
                <a:solidFill>
                  <a:schemeClr val="accent5"/>
                </a:solidFill>
              </a:rPr>
              <a:t>Belege</a:t>
            </a:r>
            <a:r>
              <a:rPr lang="de-DE" sz="2000" dirty="0"/>
              <a:t>, dass eine </a:t>
            </a:r>
            <a:r>
              <a:rPr lang="de-DE" sz="2000" dirty="0" err="1"/>
              <a:t>Diätform</a:t>
            </a:r>
            <a:r>
              <a:rPr lang="de-DE" sz="2000" dirty="0"/>
              <a:t> langfristig besser is</a:t>
            </a:r>
            <a:r>
              <a:rPr lang="de-DE" dirty="0"/>
              <a:t>t als andere</a:t>
            </a:r>
          </a:p>
          <a:p>
            <a:pPr lvl="1"/>
            <a:r>
              <a:rPr lang="de-DE" dirty="0"/>
              <a:t>Extrem einseitige Ernährungsformen sollten wegen medizinischer Risiken vermieden werden </a:t>
            </a:r>
          </a:p>
          <a:p>
            <a:r>
              <a:rPr lang="de-DE" sz="2100" b="1" dirty="0">
                <a:solidFill>
                  <a:schemeClr val="accent5"/>
                </a:solidFill>
              </a:rPr>
              <a:t>Wichtige</a:t>
            </a:r>
            <a:r>
              <a:rPr lang="de-DE" dirty="0"/>
              <a:t> </a:t>
            </a:r>
            <a:r>
              <a:rPr lang="de-DE" sz="2100" b="1" dirty="0">
                <a:solidFill>
                  <a:schemeClr val="accent5"/>
                </a:solidFill>
              </a:rPr>
              <a:t>Fragen</a:t>
            </a:r>
            <a:r>
              <a:rPr lang="de-DE" dirty="0"/>
              <a:t> für die Auswahl einer bestimmten Ernährungsform zum Abnehmen:</a:t>
            </a:r>
            <a:endParaRPr lang="de-DE" sz="2000" dirty="0"/>
          </a:p>
          <a:p>
            <a:pPr lvl="1"/>
            <a:r>
              <a:rPr lang="de-DE" dirty="0"/>
              <a:t>Unterstützung  bei einer dauerhaften Umstellung des Ernährungsverhalten?</a:t>
            </a:r>
          </a:p>
          <a:p>
            <a:pPr lvl="1"/>
            <a:r>
              <a:rPr lang="de-DE" sz="1800" dirty="0"/>
              <a:t>Im persönlichen Alltag einfach umsetzbar?</a:t>
            </a:r>
          </a:p>
          <a:p>
            <a:pPr lvl="1"/>
            <a:r>
              <a:rPr lang="de-DE" sz="1800" dirty="0"/>
              <a:t>Nicht nur kurz- sondern auch langfristige Effekte auf das Gewicht?</a:t>
            </a:r>
          </a:p>
          <a:p>
            <a:pPr lvl="1"/>
            <a:r>
              <a:rPr lang="de-DE" sz="1800" dirty="0"/>
              <a:t>Müssen Sie auf viel verzichten?</a:t>
            </a:r>
          </a:p>
          <a:p>
            <a:pPr lvl="1"/>
            <a:r>
              <a:rPr lang="de-DE" sz="1800" dirty="0"/>
              <a:t>Bleibt der Genuss am Essen erhalten?</a:t>
            </a:r>
          </a:p>
          <a:p>
            <a:pPr lvl="1"/>
            <a:endParaRPr lang="de-DE" sz="1800" dirty="0"/>
          </a:p>
          <a:p>
            <a:pPr marL="85725" lvl="1" indent="0">
              <a:buNone/>
            </a:pPr>
            <a:r>
              <a:rPr lang="de-DE" sz="1800" b="1" dirty="0"/>
              <a:t>!Richtwert zur Gewichtsreduktion: Kaloriendefizit von 500 bis 600 kcal/Tag!</a:t>
            </a:r>
          </a:p>
        </p:txBody>
      </p:sp>
      <p:sp>
        <p:nvSpPr>
          <p:cNvPr id="11" name="Textfeld 10">
            <a:extLst>
              <a:ext uri="{FF2B5EF4-FFF2-40B4-BE49-F238E27FC236}">
                <a16:creationId xmlns:a16="http://schemas.microsoft.com/office/drawing/2014/main" id="{D2DD9960-876F-CD59-4A38-1FCAFC2E88B7}"/>
              </a:ext>
            </a:extLst>
          </p:cNvPr>
          <p:cNvSpPr txBox="1"/>
          <p:nvPr/>
        </p:nvSpPr>
        <p:spPr>
          <a:xfrm>
            <a:off x="8026400" y="6946126"/>
            <a:ext cx="6654800" cy="276999"/>
          </a:xfrm>
          <a:prstGeom prst="rect">
            <a:avLst/>
          </a:prstGeom>
          <a:noFill/>
        </p:spPr>
        <p:txBody>
          <a:bodyPr wrap="square">
            <a:spAutoFit/>
          </a:bodyPr>
          <a:lstStyle/>
          <a:p>
            <a:r>
              <a:rPr lang="de-DE" sz="1200" b="1" i="0" dirty="0">
                <a:solidFill>
                  <a:srgbClr val="000000"/>
                </a:solidFill>
                <a:effectLst/>
                <a:latin typeface="Segment"/>
              </a:rPr>
              <a:t>VSB_2025-09-22_0307.jpg</a:t>
            </a:r>
            <a:endParaRPr lang="de-DE" dirty="0"/>
          </a:p>
        </p:txBody>
      </p:sp>
    </p:spTree>
    <p:extLst>
      <p:ext uri="{BB962C8B-B14F-4D97-AF65-F5344CB8AC3E}">
        <p14:creationId xmlns:p14="http://schemas.microsoft.com/office/powerpoint/2010/main" val="2325597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Mediterranes Gemüse">
            <a:extLst>
              <a:ext uri="{FF2B5EF4-FFF2-40B4-BE49-F238E27FC236}">
                <a16:creationId xmlns:a16="http://schemas.microsoft.com/office/drawing/2014/main" id="{DE30CC6C-711D-0B15-0C49-ADB3F718110E}"/>
              </a:ext>
            </a:extLst>
          </p:cNvPr>
          <p:cNvPicPr>
            <a:picLocks noChangeAspect="1"/>
          </p:cNvPicPr>
          <p:nvPr/>
        </p:nvPicPr>
        <p:blipFill>
          <a:blip r:embed="rId2"/>
          <a:stretch>
            <a:fillRect/>
          </a:stretch>
        </p:blipFill>
        <p:spPr>
          <a:xfrm>
            <a:off x="7042150" y="-154"/>
            <a:ext cx="5149850" cy="6858154"/>
          </a:xfrm>
          <a:prstGeom prst="rect">
            <a:avLst/>
          </a:prstGeom>
        </p:spPr>
      </p:pic>
      <p:sp>
        <p:nvSpPr>
          <p:cNvPr id="2" name="Titel 1">
            <a:extLst>
              <a:ext uri="{FF2B5EF4-FFF2-40B4-BE49-F238E27FC236}">
                <a16:creationId xmlns:a16="http://schemas.microsoft.com/office/drawing/2014/main" id="{8933C20A-498F-E146-ECA9-58605962F70E}"/>
              </a:ext>
            </a:extLst>
          </p:cNvPr>
          <p:cNvSpPr>
            <a:spLocks noGrp="1"/>
          </p:cNvSpPr>
          <p:nvPr>
            <p:ph type="title"/>
          </p:nvPr>
        </p:nvSpPr>
        <p:spPr>
          <a:xfrm>
            <a:off x="838200" y="365125"/>
            <a:ext cx="8191500" cy="1325563"/>
          </a:xfrm>
        </p:spPr>
        <p:txBody>
          <a:bodyPr/>
          <a:lstStyle/>
          <a:p>
            <a:r>
              <a:rPr lang="de-DE" dirty="0"/>
              <a:t>Mediterrane Kost</a:t>
            </a:r>
          </a:p>
        </p:txBody>
      </p:sp>
      <p:sp>
        <p:nvSpPr>
          <p:cNvPr id="3" name="Inhaltsplatzhalter 2">
            <a:extLst>
              <a:ext uri="{FF2B5EF4-FFF2-40B4-BE49-F238E27FC236}">
                <a16:creationId xmlns:a16="http://schemas.microsoft.com/office/drawing/2014/main" id="{6227CADB-733A-D0EA-6230-F1CF531BC787}"/>
              </a:ext>
            </a:extLst>
          </p:cNvPr>
          <p:cNvSpPr>
            <a:spLocks noGrp="1"/>
          </p:cNvSpPr>
          <p:nvPr>
            <p:ph idx="1"/>
          </p:nvPr>
        </p:nvSpPr>
        <p:spPr>
          <a:xfrm>
            <a:off x="838200" y="1825625"/>
            <a:ext cx="6711043" cy="4351338"/>
          </a:xfrm>
        </p:spPr>
        <p:txBody>
          <a:bodyPr/>
          <a:lstStyle/>
          <a:p>
            <a:r>
              <a:rPr lang="de-DE" dirty="0"/>
              <a:t>Ernährung nach dem Vorbild der </a:t>
            </a:r>
            <a:r>
              <a:rPr lang="de-DE" b="1" dirty="0">
                <a:solidFill>
                  <a:schemeClr val="accent5"/>
                </a:solidFill>
              </a:rPr>
              <a:t>Mittelmeerländer</a:t>
            </a:r>
          </a:p>
          <a:p>
            <a:r>
              <a:rPr lang="de-DE" b="1" dirty="0">
                <a:solidFill>
                  <a:schemeClr val="accent5"/>
                </a:solidFill>
              </a:rPr>
              <a:t>Schwerpunkt</a:t>
            </a:r>
            <a:r>
              <a:rPr lang="de-DE" dirty="0"/>
              <a:t> auf: Fisch, Gemüse, Obst, Vollkorn, Hülsenfrüchte, Nüsse, Olivenöl</a:t>
            </a:r>
          </a:p>
          <a:p>
            <a:pPr lvl="1"/>
            <a:r>
              <a:rPr lang="de-DE" dirty="0"/>
              <a:t>Wenig: Fleisch, tierische Fette, Milchprodukte, Zucker, stark verarbeitete Produkte</a:t>
            </a:r>
          </a:p>
          <a:p>
            <a:r>
              <a:rPr lang="de-DE" dirty="0"/>
              <a:t>Ziel: Langfristig </a:t>
            </a:r>
            <a:r>
              <a:rPr lang="de-DE" b="1" dirty="0">
                <a:solidFill>
                  <a:schemeClr val="accent5"/>
                </a:solidFill>
              </a:rPr>
              <a:t>gesunde</a:t>
            </a:r>
            <a:r>
              <a:rPr lang="de-DE" dirty="0"/>
              <a:t> und </a:t>
            </a:r>
            <a:r>
              <a:rPr lang="de-DE" b="1" dirty="0">
                <a:solidFill>
                  <a:schemeClr val="accent5"/>
                </a:solidFill>
              </a:rPr>
              <a:t>ausgewogene</a:t>
            </a:r>
            <a:r>
              <a:rPr lang="de-DE" dirty="0"/>
              <a:t> Ernährung</a:t>
            </a:r>
          </a:p>
        </p:txBody>
      </p:sp>
      <p:sp>
        <p:nvSpPr>
          <p:cNvPr id="6" name="Sprechblase: rechteckig mit abgerundeten Ecken 5">
            <a:extLst>
              <a:ext uri="{FF2B5EF4-FFF2-40B4-BE49-F238E27FC236}">
                <a16:creationId xmlns:a16="http://schemas.microsoft.com/office/drawing/2014/main" id="{81FCD5DC-4D60-7641-EBA8-5D863FF26067}"/>
              </a:ext>
            </a:extLst>
          </p:cNvPr>
          <p:cNvSpPr/>
          <p:nvPr/>
        </p:nvSpPr>
        <p:spPr>
          <a:xfrm>
            <a:off x="7832270" y="365125"/>
            <a:ext cx="2090057" cy="1115786"/>
          </a:xfrm>
          <a:prstGeom prst="wedgeRoundRectCallou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Bekannt?</a:t>
            </a:r>
          </a:p>
        </p:txBody>
      </p:sp>
      <p:sp>
        <p:nvSpPr>
          <p:cNvPr id="8" name="Sprechblase: rechteckig mit abgerundeten Ecken 7">
            <a:extLst>
              <a:ext uri="{FF2B5EF4-FFF2-40B4-BE49-F238E27FC236}">
                <a16:creationId xmlns:a16="http://schemas.microsoft.com/office/drawing/2014/main" id="{7D0297B3-1E5D-3DC2-0F8E-C2CBA74DA777}"/>
              </a:ext>
            </a:extLst>
          </p:cNvPr>
          <p:cNvSpPr/>
          <p:nvPr/>
        </p:nvSpPr>
        <p:spPr>
          <a:xfrm>
            <a:off x="9492341" y="923018"/>
            <a:ext cx="2090057" cy="11157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Erfahrungen?</a:t>
            </a:r>
          </a:p>
        </p:txBody>
      </p:sp>
    </p:spTree>
    <p:extLst>
      <p:ext uri="{BB962C8B-B14F-4D97-AF65-F5344CB8AC3E}">
        <p14:creationId xmlns:p14="http://schemas.microsoft.com/office/powerpoint/2010/main" val="2024691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Ofen-Fisch mit mediterranem Gemüse">
            <a:extLst>
              <a:ext uri="{FF2B5EF4-FFF2-40B4-BE49-F238E27FC236}">
                <a16:creationId xmlns:a16="http://schemas.microsoft.com/office/drawing/2014/main" id="{AF8A0C23-FDED-B0FC-06CC-8BC4348B7B4A}"/>
              </a:ext>
            </a:extLst>
          </p:cNvPr>
          <p:cNvPicPr>
            <a:picLocks noChangeAspect="1"/>
          </p:cNvPicPr>
          <p:nvPr/>
        </p:nvPicPr>
        <p:blipFill>
          <a:blip r:embed="rId2">
            <a:alphaModFix amt="20000"/>
          </a:blip>
          <a:srcRect l="-555"/>
          <a:stretch>
            <a:fillRect/>
          </a:stretch>
        </p:blipFill>
        <p:spPr>
          <a:xfrm>
            <a:off x="-44450" y="0"/>
            <a:ext cx="12445616" cy="6908800"/>
          </a:xfrm>
          <a:prstGeom prst="rect">
            <a:avLst/>
          </a:prstGeom>
        </p:spPr>
      </p:pic>
      <p:sp>
        <p:nvSpPr>
          <p:cNvPr id="3" name="Inhaltsplatzhalter 2">
            <a:extLst>
              <a:ext uri="{FF2B5EF4-FFF2-40B4-BE49-F238E27FC236}">
                <a16:creationId xmlns:a16="http://schemas.microsoft.com/office/drawing/2014/main" id="{1B3266AF-1E32-C0DF-47A4-306F0C28C9B2}"/>
              </a:ext>
            </a:extLst>
          </p:cNvPr>
          <p:cNvSpPr>
            <a:spLocks noGrp="1"/>
          </p:cNvSpPr>
          <p:nvPr>
            <p:ph idx="1"/>
          </p:nvPr>
        </p:nvSpPr>
        <p:spPr/>
        <p:txBody>
          <a:bodyPr>
            <a:normAutofit lnSpcReduction="10000"/>
          </a:bodyPr>
          <a:lstStyle/>
          <a:p>
            <a:pPr marL="0" indent="0">
              <a:buNone/>
            </a:pPr>
            <a:r>
              <a:rPr lang="de-DE" sz="2000" b="1" dirty="0"/>
              <a:t>Was sollte reduziert werden?</a:t>
            </a:r>
          </a:p>
          <a:p>
            <a:r>
              <a:rPr lang="de-DE" sz="2000" dirty="0"/>
              <a:t>Rotes und verarbeitetes Fleisch (Wurst, Speck)</a:t>
            </a:r>
          </a:p>
          <a:p>
            <a:r>
              <a:rPr lang="de-DE" sz="2000" dirty="0"/>
              <a:t>Süßigkeiten, zuckerreiche Snacks</a:t>
            </a:r>
          </a:p>
          <a:p>
            <a:r>
              <a:rPr lang="de-DE" sz="2000" dirty="0"/>
              <a:t>Weißmehlprodukte</a:t>
            </a:r>
          </a:p>
          <a:p>
            <a:r>
              <a:rPr lang="de-DE" sz="2000" dirty="0"/>
              <a:t>Große Mengen Käse &amp; tierisches Fett</a:t>
            </a:r>
          </a:p>
          <a:p>
            <a:pPr marL="0" indent="0">
              <a:buNone/>
            </a:pPr>
            <a:r>
              <a:rPr lang="de-DE" sz="2000" b="1" dirty="0"/>
              <a:t>Tipps für den Alltag</a:t>
            </a:r>
          </a:p>
          <a:p>
            <a:r>
              <a:rPr lang="de-DE" sz="2000" b="1" dirty="0">
                <a:solidFill>
                  <a:schemeClr val="accent5"/>
                </a:solidFill>
              </a:rPr>
              <a:t>Olivenöl statt Butter </a:t>
            </a:r>
            <a:r>
              <a:rPr lang="de-DE" sz="2000" dirty="0"/>
              <a:t>zum Kochen</a:t>
            </a:r>
          </a:p>
          <a:p>
            <a:r>
              <a:rPr lang="de-DE" sz="2000" dirty="0"/>
              <a:t>Täglich </a:t>
            </a:r>
            <a:r>
              <a:rPr lang="de-DE" sz="2000" b="1" dirty="0">
                <a:solidFill>
                  <a:schemeClr val="accent5"/>
                </a:solidFill>
              </a:rPr>
              <a:t>frisches</a:t>
            </a:r>
            <a:r>
              <a:rPr lang="de-DE" sz="2000" dirty="0"/>
              <a:t> </a:t>
            </a:r>
            <a:r>
              <a:rPr lang="de-DE" sz="2000" b="1" dirty="0">
                <a:solidFill>
                  <a:schemeClr val="accent5"/>
                </a:solidFill>
              </a:rPr>
              <a:t>Gemüse</a:t>
            </a:r>
            <a:r>
              <a:rPr lang="de-DE" sz="2000" dirty="0"/>
              <a:t> &amp; </a:t>
            </a:r>
            <a:r>
              <a:rPr lang="de-DE" sz="2000" b="1" dirty="0">
                <a:solidFill>
                  <a:schemeClr val="accent5"/>
                </a:solidFill>
              </a:rPr>
              <a:t>Obst</a:t>
            </a:r>
          </a:p>
          <a:p>
            <a:r>
              <a:rPr lang="de-DE" sz="2000" b="1" dirty="0">
                <a:solidFill>
                  <a:schemeClr val="accent5"/>
                </a:solidFill>
              </a:rPr>
              <a:t>Fisch 1–2x pro Woche</a:t>
            </a:r>
            <a:r>
              <a:rPr lang="de-DE" sz="2000" dirty="0"/>
              <a:t>, wenig Fleisch</a:t>
            </a:r>
          </a:p>
          <a:p>
            <a:r>
              <a:rPr lang="de-DE" sz="2000" b="1" dirty="0">
                <a:solidFill>
                  <a:schemeClr val="accent5"/>
                </a:solidFill>
              </a:rPr>
              <a:t>Hülsenfrüchte</a:t>
            </a:r>
            <a:r>
              <a:rPr lang="de-DE" sz="2000" dirty="0"/>
              <a:t> &amp; </a:t>
            </a:r>
            <a:r>
              <a:rPr lang="de-DE" sz="2000" b="1" dirty="0">
                <a:solidFill>
                  <a:schemeClr val="accent5"/>
                </a:solidFill>
              </a:rPr>
              <a:t>Vollkorn</a:t>
            </a:r>
            <a:r>
              <a:rPr lang="de-DE" sz="2000" dirty="0"/>
              <a:t> als Basis</a:t>
            </a:r>
          </a:p>
          <a:p>
            <a:r>
              <a:rPr lang="de-DE" sz="2000" dirty="0"/>
              <a:t>Mahlzeiten </a:t>
            </a:r>
            <a:r>
              <a:rPr lang="de-DE" sz="2000" b="1" dirty="0">
                <a:solidFill>
                  <a:schemeClr val="accent5"/>
                </a:solidFill>
              </a:rPr>
              <a:t>bewusst</a:t>
            </a:r>
            <a:r>
              <a:rPr lang="de-DE" sz="2000" dirty="0"/>
              <a:t> </a:t>
            </a:r>
            <a:r>
              <a:rPr lang="de-DE" sz="2000" b="1" dirty="0">
                <a:solidFill>
                  <a:schemeClr val="accent5"/>
                </a:solidFill>
              </a:rPr>
              <a:t>genießen</a:t>
            </a:r>
            <a:r>
              <a:rPr lang="de-DE" sz="2000" dirty="0"/>
              <a:t> – langsam essen</a:t>
            </a:r>
          </a:p>
        </p:txBody>
      </p:sp>
      <p:sp>
        <p:nvSpPr>
          <p:cNvPr id="2" name="Titel 1">
            <a:extLst>
              <a:ext uri="{FF2B5EF4-FFF2-40B4-BE49-F238E27FC236}">
                <a16:creationId xmlns:a16="http://schemas.microsoft.com/office/drawing/2014/main" id="{1F09A0A2-9F68-4E36-2B23-D6DC88432143}"/>
              </a:ext>
            </a:extLst>
          </p:cNvPr>
          <p:cNvSpPr>
            <a:spLocks noGrp="1"/>
          </p:cNvSpPr>
          <p:nvPr>
            <p:ph type="title"/>
          </p:nvPr>
        </p:nvSpPr>
        <p:spPr/>
        <p:txBody>
          <a:bodyPr/>
          <a:lstStyle/>
          <a:p>
            <a:r>
              <a:rPr lang="de-DE" dirty="0"/>
              <a:t>Mediterrane Kost – praktische Umsetzung</a:t>
            </a:r>
          </a:p>
        </p:txBody>
      </p:sp>
    </p:spTree>
    <p:extLst>
      <p:ext uri="{BB962C8B-B14F-4D97-AF65-F5344CB8AC3E}">
        <p14:creationId xmlns:p14="http://schemas.microsoft.com/office/powerpoint/2010/main" val="3691934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0FCCFD5-F7D4-F441-DD31-F740AD9D49B7}"/>
              </a:ext>
            </a:extLst>
          </p:cNvPr>
          <p:cNvPicPr>
            <a:picLocks noChangeAspect="1"/>
          </p:cNvPicPr>
          <p:nvPr/>
        </p:nvPicPr>
        <p:blipFill>
          <a:blip r:embed="rId2"/>
          <a:srcRect l="31236" r="22209"/>
          <a:stretch>
            <a:fillRect/>
          </a:stretch>
        </p:blipFill>
        <p:spPr>
          <a:xfrm>
            <a:off x="7105650" y="12700"/>
            <a:ext cx="5086350" cy="6828464"/>
          </a:xfrm>
          <a:prstGeom prst="rect">
            <a:avLst/>
          </a:prstGeom>
        </p:spPr>
      </p:pic>
      <p:sp>
        <p:nvSpPr>
          <p:cNvPr id="2" name="Titel 1">
            <a:extLst>
              <a:ext uri="{FF2B5EF4-FFF2-40B4-BE49-F238E27FC236}">
                <a16:creationId xmlns:a16="http://schemas.microsoft.com/office/drawing/2014/main" id="{AD76A5C2-781D-5C0D-FE46-026F3DD41635}"/>
              </a:ext>
            </a:extLst>
          </p:cNvPr>
          <p:cNvSpPr>
            <a:spLocks noGrp="1"/>
          </p:cNvSpPr>
          <p:nvPr>
            <p:ph type="title"/>
          </p:nvPr>
        </p:nvSpPr>
        <p:spPr/>
        <p:txBody>
          <a:bodyPr>
            <a:normAutofit/>
          </a:bodyPr>
          <a:lstStyle/>
          <a:p>
            <a:r>
              <a:rPr lang="de-DE" sz="3600" dirty="0"/>
              <a:t>Nordische Kost</a:t>
            </a:r>
          </a:p>
        </p:txBody>
      </p:sp>
      <p:sp>
        <p:nvSpPr>
          <p:cNvPr id="3" name="Inhaltsplatzhalter 2">
            <a:extLst>
              <a:ext uri="{FF2B5EF4-FFF2-40B4-BE49-F238E27FC236}">
                <a16:creationId xmlns:a16="http://schemas.microsoft.com/office/drawing/2014/main" id="{FC560DA0-98AC-87DF-1C18-94DBB5A132AD}"/>
              </a:ext>
            </a:extLst>
          </p:cNvPr>
          <p:cNvSpPr>
            <a:spLocks noGrp="1"/>
          </p:cNvSpPr>
          <p:nvPr>
            <p:ph idx="1"/>
          </p:nvPr>
        </p:nvSpPr>
        <p:spPr>
          <a:xfrm>
            <a:off x="838200" y="1825625"/>
            <a:ext cx="6267450" cy="4351338"/>
          </a:xfrm>
        </p:spPr>
        <p:txBody>
          <a:bodyPr/>
          <a:lstStyle/>
          <a:p>
            <a:r>
              <a:rPr lang="de-DE" b="1" dirty="0">
                <a:solidFill>
                  <a:schemeClr val="accent5"/>
                </a:solidFill>
              </a:rPr>
              <a:t>Traditionelle Ernährung </a:t>
            </a:r>
            <a:r>
              <a:rPr lang="de-DE" dirty="0"/>
              <a:t>aus Ländern wie Norwegen, Schweden, Dänemark und Finnland</a:t>
            </a:r>
          </a:p>
          <a:p>
            <a:r>
              <a:rPr lang="de-DE" b="1" dirty="0">
                <a:solidFill>
                  <a:schemeClr val="accent5"/>
                </a:solidFill>
              </a:rPr>
              <a:t>Fokus</a:t>
            </a:r>
            <a:r>
              <a:rPr lang="de-DE" dirty="0"/>
              <a:t> auf: Fisch, Wurzelgemüse, Beeren, Vollkorn (bes. Roggen, Gerste, Hafer), Hülsenfrüchte, Rapsöl</a:t>
            </a:r>
          </a:p>
          <a:p>
            <a:r>
              <a:rPr lang="de-DE" dirty="0"/>
              <a:t>Ziel: Mit saisonal erhältlichen Produkten </a:t>
            </a:r>
            <a:r>
              <a:rPr lang="de-DE" b="1" dirty="0">
                <a:solidFill>
                  <a:schemeClr val="accent5"/>
                </a:solidFill>
              </a:rPr>
              <a:t>gesund</a:t>
            </a:r>
            <a:r>
              <a:rPr lang="de-DE" dirty="0"/>
              <a:t> </a:t>
            </a:r>
            <a:r>
              <a:rPr lang="de-DE" b="1" dirty="0">
                <a:solidFill>
                  <a:schemeClr val="accent5"/>
                </a:solidFill>
              </a:rPr>
              <a:t>abnehmen</a:t>
            </a:r>
          </a:p>
        </p:txBody>
      </p:sp>
      <p:sp>
        <p:nvSpPr>
          <p:cNvPr id="5" name="Textfeld 4">
            <a:extLst>
              <a:ext uri="{FF2B5EF4-FFF2-40B4-BE49-F238E27FC236}">
                <a16:creationId xmlns:a16="http://schemas.microsoft.com/office/drawing/2014/main" id="{1687BE60-CE93-4221-13D4-DA4C7515651F}"/>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sp>
        <p:nvSpPr>
          <p:cNvPr id="6" name="Sprechblase: rechteckig mit abgerundeten Ecken 5">
            <a:extLst>
              <a:ext uri="{FF2B5EF4-FFF2-40B4-BE49-F238E27FC236}">
                <a16:creationId xmlns:a16="http://schemas.microsoft.com/office/drawing/2014/main" id="{B42A46F8-37F9-046C-F906-8B173D6FA644}"/>
              </a:ext>
            </a:extLst>
          </p:cNvPr>
          <p:cNvSpPr/>
          <p:nvPr/>
        </p:nvSpPr>
        <p:spPr>
          <a:xfrm>
            <a:off x="7832270" y="365125"/>
            <a:ext cx="2090057" cy="1115786"/>
          </a:xfrm>
          <a:prstGeom prst="wedgeRoundRectCallou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Bekannt?</a:t>
            </a:r>
          </a:p>
        </p:txBody>
      </p:sp>
      <p:sp>
        <p:nvSpPr>
          <p:cNvPr id="8" name="Sprechblase: rechteckig mit abgerundeten Ecken 7">
            <a:extLst>
              <a:ext uri="{FF2B5EF4-FFF2-40B4-BE49-F238E27FC236}">
                <a16:creationId xmlns:a16="http://schemas.microsoft.com/office/drawing/2014/main" id="{2A2979BC-2E91-43A2-B453-A1B09B2EE9C6}"/>
              </a:ext>
            </a:extLst>
          </p:cNvPr>
          <p:cNvSpPr/>
          <p:nvPr/>
        </p:nvSpPr>
        <p:spPr>
          <a:xfrm>
            <a:off x="9492341" y="923018"/>
            <a:ext cx="2090057" cy="11157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Erfahrungen?</a:t>
            </a:r>
          </a:p>
        </p:txBody>
      </p:sp>
    </p:spTree>
    <p:extLst>
      <p:ext uri="{BB962C8B-B14F-4D97-AF65-F5344CB8AC3E}">
        <p14:creationId xmlns:p14="http://schemas.microsoft.com/office/powerpoint/2010/main" val="15528330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Nordic Diet – wie gesund ist sie wirklich - Guten Tag Apotheke Altmarkt  Galerie">
            <a:extLst>
              <a:ext uri="{FF2B5EF4-FFF2-40B4-BE49-F238E27FC236}">
                <a16:creationId xmlns:a16="http://schemas.microsoft.com/office/drawing/2014/main" id="{D59E7C92-2BA1-7296-B5A2-702534B2599C}"/>
              </a:ext>
            </a:extLst>
          </p:cNvPr>
          <p:cNvPicPr>
            <a:picLocks noChangeAspect="1"/>
          </p:cNvPicPr>
          <p:nvPr/>
        </p:nvPicPr>
        <p:blipFill>
          <a:blip r:embed="rId2">
            <a:alphaModFix amt="35000"/>
          </a:blip>
          <a:stretch>
            <a:fillRect/>
          </a:stretch>
        </p:blipFill>
        <p:spPr>
          <a:xfrm>
            <a:off x="0" y="0"/>
            <a:ext cx="12236450" cy="6866008"/>
          </a:xfrm>
          <a:prstGeom prst="rect">
            <a:avLst/>
          </a:prstGeom>
        </p:spPr>
      </p:pic>
      <p:sp>
        <p:nvSpPr>
          <p:cNvPr id="3" name="Inhaltsplatzhalter 2">
            <a:extLst>
              <a:ext uri="{FF2B5EF4-FFF2-40B4-BE49-F238E27FC236}">
                <a16:creationId xmlns:a16="http://schemas.microsoft.com/office/drawing/2014/main" id="{73A01C6D-3C47-B786-84FC-F7D27554BB7A}"/>
              </a:ext>
            </a:extLst>
          </p:cNvPr>
          <p:cNvSpPr>
            <a:spLocks noGrp="1"/>
          </p:cNvSpPr>
          <p:nvPr>
            <p:ph idx="1"/>
          </p:nvPr>
        </p:nvSpPr>
        <p:spPr>
          <a:xfrm>
            <a:off x="838200" y="1825625"/>
            <a:ext cx="6571129" cy="4351338"/>
          </a:xfrm>
        </p:spPr>
        <p:txBody>
          <a:bodyPr>
            <a:normAutofit fontScale="85000" lnSpcReduction="20000"/>
          </a:bodyPr>
          <a:lstStyle/>
          <a:p>
            <a:pPr marL="0" indent="0">
              <a:buNone/>
            </a:pPr>
            <a:r>
              <a:rPr lang="de-DE" b="1" dirty="0"/>
              <a:t>Was sollte reduziert werden?</a:t>
            </a:r>
          </a:p>
          <a:p>
            <a:r>
              <a:rPr lang="de-DE" dirty="0"/>
              <a:t>Stark verarbeitete Lebensmittel</a:t>
            </a:r>
          </a:p>
          <a:p>
            <a:r>
              <a:rPr lang="de-DE" dirty="0"/>
              <a:t>Zucker, Süßspeisen und Weißmehlprodukte</a:t>
            </a:r>
          </a:p>
          <a:p>
            <a:r>
              <a:rPr lang="de-DE" dirty="0"/>
              <a:t>Rotes Fleisch &amp; frittierte Speisen</a:t>
            </a:r>
          </a:p>
          <a:p>
            <a:r>
              <a:rPr lang="de-DE" dirty="0"/>
              <a:t>Gesättigte Fette aus tierischen Quellen</a:t>
            </a:r>
          </a:p>
          <a:p>
            <a:pPr marL="0" indent="0">
              <a:buNone/>
            </a:pPr>
            <a:r>
              <a:rPr lang="de-DE" b="1" dirty="0"/>
              <a:t>Tipps für den Alltag</a:t>
            </a:r>
          </a:p>
          <a:p>
            <a:r>
              <a:rPr lang="de-DE" b="1" dirty="0">
                <a:solidFill>
                  <a:schemeClr val="accent5"/>
                </a:solidFill>
              </a:rPr>
              <a:t>Hafer</a:t>
            </a:r>
            <a:r>
              <a:rPr lang="de-DE" dirty="0"/>
              <a:t> oder </a:t>
            </a:r>
            <a:r>
              <a:rPr lang="de-DE" b="1" dirty="0">
                <a:solidFill>
                  <a:schemeClr val="accent5"/>
                </a:solidFill>
              </a:rPr>
              <a:t>Roggenbrot</a:t>
            </a:r>
            <a:r>
              <a:rPr lang="de-DE" dirty="0"/>
              <a:t> statt Weißbrot</a:t>
            </a:r>
          </a:p>
          <a:p>
            <a:r>
              <a:rPr lang="de-DE" b="1" dirty="0">
                <a:solidFill>
                  <a:schemeClr val="accent5"/>
                </a:solidFill>
              </a:rPr>
              <a:t>2–3 Fischmahlzeiten </a:t>
            </a:r>
            <a:r>
              <a:rPr lang="de-DE" dirty="0"/>
              <a:t>pro Woche (z. B. Lachs, Hering)</a:t>
            </a:r>
          </a:p>
          <a:p>
            <a:r>
              <a:rPr lang="de-DE" b="1" dirty="0">
                <a:solidFill>
                  <a:schemeClr val="accent5"/>
                </a:solidFill>
              </a:rPr>
              <a:t>Rapsöl</a:t>
            </a:r>
            <a:r>
              <a:rPr lang="de-DE" dirty="0"/>
              <a:t> statt Butter</a:t>
            </a:r>
          </a:p>
          <a:p>
            <a:r>
              <a:rPr lang="de-DE" b="1" dirty="0">
                <a:solidFill>
                  <a:schemeClr val="accent5"/>
                </a:solidFill>
              </a:rPr>
              <a:t>Viel Gemüse</a:t>
            </a:r>
            <a:r>
              <a:rPr lang="de-DE" dirty="0"/>
              <a:t>: Kohl, Möhren, Steckrüben</a:t>
            </a:r>
          </a:p>
        </p:txBody>
      </p:sp>
      <p:sp>
        <p:nvSpPr>
          <p:cNvPr id="5" name="Textfeld 4">
            <a:extLst>
              <a:ext uri="{FF2B5EF4-FFF2-40B4-BE49-F238E27FC236}">
                <a16:creationId xmlns:a16="http://schemas.microsoft.com/office/drawing/2014/main" id="{F56A0A6D-D5D3-3F41-3E5C-F713069EB7C1}"/>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sp>
        <p:nvSpPr>
          <p:cNvPr id="2" name="Titel 1">
            <a:extLst>
              <a:ext uri="{FF2B5EF4-FFF2-40B4-BE49-F238E27FC236}">
                <a16:creationId xmlns:a16="http://schemas.microsoft.com/office/drawing/2014/main" id="{4F9F6CA7-D85E-DC21-AC3A-59B4FABFFCC5}"/>
              </a:ext>
            </a:extLst>
          </p:cNvPr>
          <p:cNvSpPr>
            <a:spLocks noGrp="1"/>
          </p:cNvSpPr>
          <p:nvPr>
            <p:ph type="title"/>
          </p:nvPr>
        </p:nvSpPr>
        <p:spPr/>
        <p:txBody>
          <a:bodyPr>
            <a:normAutofit/>
          </a:bodyPr>
          <a:lstStyle/>
          <a:p>
            <a:r>
              <a:rPr lang="de-DE" sz="3600" dirty="0"/>
              <a:t>Nordische Kost – praktische Umsetzung</a:t>
            </a:r>
          </a:p>
        </p:txBody>
      </p:sp>
    </p:spTree>
    <p:extLst>
      <p:ext uri="{BB962C8B-B14F-4D97-AF65-F5344CB8AC3E}">
        <p14:creationId xmlns:p14="http://schemas.microsoft.com/office/powerpoint/2010/main" val="926406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Vegetarische Rezepte: Fleischloser Genuss für jeden Tag">
            <a:extLst>
              <a:ext uri="{FF2B5EF4-FFF2-40B4-BE49-F238E27FC236}">
                <a16:creationId xmlns:a16="http://schemas.microsoft.com/office/drawing/2014/main" id="{A4DB7C62-9D0C-1CB7-DC66-A5608CB6800A}"/>
              </a:ext>
            </a:extLst>
          </p:cNvPr>
          <p:cNvPicPr>
            <a:picLocks noChangeAspect="1"/>
          </p:cNvPicPr>
          <p:nvPr/>
        </p:nvPicPr>
        <p:blipFill>
          <a:blip r:embed="rId2"/>
          <a:stretch>
            <a:fillRect/>
          </a:stretch>
        </p:blipFill>
        <p:spPr>
          <a:xfrm>
            <a:off x="5334000" y="0"/>
            <a:ext cx="6858000" cy="6858000"/>
          </a:xfrm>
          <a:prstGeom prst="rect">
            <a:avLst/>
          </a:prstGeom>
        </p:spPr>
      </p:pic>
      <p:sp>
        <p:nvSpPr>
          <p:cNvPr id="2" name="Titel 1">
            <a:extLst>
              <a:ext uri="{FF2B5EF4-FFF2-40B4-BE49-F238E27FC236}">
                <a16:creationId xmlns:a16="http://schemas.microsoft.com/office/drawing/2014/main" id="{31A78FEB-AEB6-3958-4296-5E8585B210D5}"/>
              </a:ext>
            </a:extLst>
          </p:cNvPr>
          <p:cNvSpPr>
            <a:spLocks noGrp="1"/>
          </p:cNvSpPr>
          <p:nvPr>
            <p:ph type="title"/>
          </p:nvPr>
        </p:nvSpPr>
        <p:spPr/>
        <p:txBody>
          <a:bodyPr>
            <a:normAutofit/>
          </a:bodyPr>
          <a:lstStyle/>
          <a:p>
            <a:r>
              <a:rPr lang="de-DE" sz="3600" dirty="0"/>
              <a:t>Vegetarische/vegane Kost</a:t>
            </a:r>
          </a:p>
        </p:txBody>
      </p:sp>
      <p:sp>
        <p:nvSpPr>
          <p:cNvPr id="3" name="Inhaltsplatzhalter 2">
            <a:extLst>
              <a:ext uri="{FF2B5EF4-FFF2-40B4-BE49-F238E27FC236}">
                <a16:creationId xmlns:a16="http://schemas.microsoft.com/office/drawing/2014/main" id="{D2E94A84-7ED6-8909-C068-B89BE3E89198}"/>
              </a:ext>
            </a:extLst>
          </p:cNvPr>
          <p:cNvSpPr>
            <a:spLocks noGrp="1"/>
          </p:cNvSpPr>
          <p:nvPr>
            <p:ph idx="1"/>
          </p:nvPr>
        </p:nvSpPr>
        <p:spPr>
          <a:xfrm>
            <a:off x="838200" y="1825625"/>
            <a:ext cx="4425950" cy="4351338"/>
          </a:xfrm>
        </p:spPr>
        <p:txBody>
          <a:bodyPr>
            <a:normAutofit fontScale="92500" lnSpcReduction="20000"/>
          </a:bodyPr>
          <a:lstStyle/>
          <a:p>
            <a:r>
              <a:rPr lang="de-DE" dirty="0"/>
              <a:t>Vegetarische/vegane Kost = Fokus auf </a:t>
            </a:r>
            <a:r>
              <a:rPr lang="de-DE" b="1" dirty="0">
                <a:solidFill>
                  <a:schemeClr val="accent5"/>
                </a:solidFill>
              </a:rPr>
              <a:t>pflanzliche Ernährung</a:t>
            </a:r>
          </a:p>
          <a:p>
            <a:pPr lvl="1"/>
            <a:r>
              <a:rPr lang="de-DE" dirty="0"/>
              <a:t>Vegetarisch: Kein Fleisch, Fisch</a:t>
            </a:r>
          </a:p>
          <a:p>
            <a:pPr lvl="1"/>
            <a:r>
              <a:rPr lang="de-DE" dirty="0"/>
              <a:t>Vegan: Keine tierischen Produkte</a:t>
            </a:r>
          </a:p>
          <a:p>
            <a:r>
              <a:rPr lang="de-DE" b="1" dirty="0">
                <a:solidFill>
                  <a:schemeClr val="accent5"/>
                </a:solidFill>
              </a:rPr>
              <a:t>Fokus</a:t>
            </a:r>
            <a:r>
              <a:rPr lang="de-DE" dirty="0"/>
              <a:t> auf: Gemüse, Obst, Hülsenfrüchte, Vollkorn, Nüsse, pflanzliche Öle</a:t>
            </a:r>
          </a:p>
          <a:p>
            <a:r>
              <a:rPr lang="de-DE" dirty="0"/>
              <a:t>Ziel: </a:t>
            </a:r>
            <a:r>
              <a:rPr lang="de-DE" b="1" dirty="0">
                <a:solidFill>
                  <a:schemeClr val="accent5"/>
                </a:solidFill>
              </a:rPr>
              <a:t>Kalorienarme</a:t>
            </a:r>
            <a:r>
              <a:rPr lang="de-DE" dirty="0"/>
              <a:t>, </a:t>
            </a:r>
            <a:r>
              <a:rPr lang="de-DE" b="1" dirty="0">
                <a:solidFill>
                  <a:schemeClr val="accent5"/>
                </a:solidFill>
              </a:rPr>
              <a:t>nährstoffreiche</a:t>
            </a:r>
            <a:r>
              <a:rPr lang="de-DE" dirty="0"/>
              <a:t> Kost mit vielen </a:t>
            </a:r>
            <a:r>
              <a:rPr lang="de-DE" b="1" dirty="0">
                <a:solidFill>
                  <a:schemeClr val="accent5"/>
                </a:solidFill>
              </a:rPr>
              <a:t>Ballaststoffen</a:t>
            </a:r>
          </a:p>
        </p:txBody>
      </p:sp>
      <p:sp>
        <p:nvSpPr>
          <p:cNvPr id="5" name="Sprechblase: rechteckig mit abgerundeten Ecken 4">
            <a:extLst>
              <a:ext uri="{FF2B5EF4-FFF2-40B4-BE49-F238E27FC236}">
                <a16:creationId xmlns:a16="http://schemas.microsoft.com/office/drawing/2014/main" id="{C51C8540-6146-256C-849F-D8B87D4895C8}"/>
              </a:ext>
            </a:extLst>
          </p:cNvPr>
          <p:cNvSpPr/>
          <p:nvPr/>
        </p:nvSpPr>
        <p:spPr>
          <a:xfrm>
            <a:off x="7832270" y="365125"/>
            <a:ext cx="2090057" cy="1115786"/>
          </a:xfrm>
          <a:prstGeom prst="wedgeRoundRectCallou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Bekannt?</a:t>
            </a:r>
          </a:p>
        </p:txBody>
      </p:sp>
      <p:sp>
        <p:nvSpPr>
          <p:cNvPr id="7" name="Sprechblase: rechteckig mit abgerundeten Ecken 6">
            <a:extLst>
              <a:ext uri="{FF2B5EF4-FFF2-40B4-BE49-F238E27FC236}">
                <a16:creationId xmlns:a16="http://schemas.microsoft.com/office/drawing/2014/main" id="{B415117C-C1AB-D090-F56F-80E62B93B8AA}"/>
              </a:ext>
            </a:extLst>
          </p:cNvPr>
          <p:cNvSpPr/>
          <p:nvPr/>
        </p:nvSpPr>
        <p:spPr>
          <a:xfrm>
            <a:off x="9492341" y="923018"/>
            <a:ext cx="2090057" cy="11157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Erfahrungen?</a:t>
            </a:r>
          </a:p>
        </p:txBody>
      </p:sp>
    </p:spTree>
    <p:extLst>
      <p:ext uri="{BB962C8B-B14F-4D97-AF65-F5344CB8AC3E}">
        <p14:creationId xmlns:p14="http://schemas.microsoft.com/office/powerpoint/2010/main" val="2260923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ssen &amp; Trinken&quot; jetzt vegetarisch: Neues Magazin &quot;Veggie&quot; | STERN.de">
            <a:extLst>
              <a:ext uri="{FF2B5EF4-FFF2-40B4-BE49-F238E27FC236}">
                <a16:creationId xmlns:a16="http://schemas.microsoft.com/office/drawing/2014/main" id="{43EDE06C-42AD-3299-9EBB-95C62C27F93F}"/>
              </a:ext>
            </a:extLst>
          </p:cNvPr>
          <p:cNvPicPr>
            <a:picLocks noChangeAspect="1"/>
          </p:cNvPicPr>
          <p:nvPr/>
        </p:nvPicPr>
        <p:blipFill>
          <a:blip r:embed="rId2">
            <a:alphaModFix amt="35000"/>
          </a:blip>
          <a:stretch>
            <a:fillRect/>
          </a:stretch>
        </p:blipFill>
        <p:spPr>
          <a:xfrm>
            <a:off x="0" y="-1"/>
            <a:ext cx="12192000" cy="6849533"/>
          </a:xfrm>
          <a:prstGeom prst="rect">
            <a:avLst/>
          </a:prstGeom>
        </p:spPr>
      </p:pic>
      <p:sp>
        <p:nvSpPr>
          <p:cNvPr id="3" name="Inhaltsplatzhalter 2">
            <a:extLst>
              <a:ext uri="{FF2B5EF4-FFF2-40B4-BE49-F238E27FC236}">
                <a16:creationId xmlns:a16="http://schemas.microsoft.com/office/drawing/2014/main" id="{243EE011-71F9-59E5-3C2A-6D0873EB3F95}"/>
              </a:ext>
            </a:extLst>
          </p:cNvPr>
          <p:cNvSpPr>
            <a:spLocks noGrp="1"/>
          </p:cNvSpPr>
          <p:nvPr>
            <p:ph idx="1"/>
          </p:nvPr>
        </p:nvSpPr>
        <p:spPr>
          <a:xfrm>
            <a:off x="838200" y="1825625"/>
            <a:ext cx="6584576" cy="4351338"/>
          </a:xfrm>
        </p:spPr>
        <p:txBody>
          <a:bodyPr>
            <a:normAutofit fontScale="92500" lnSpcReduction="20000"/>
          </a:bodyPr>
          <a:lstStyle/>
          <a:p>
            <a:pPr marL="0" indent="0">
              <a:buNone/>
            </a:pPr>
            <a:r>
              <a:rPr lang="de-DE" sz="2400" b="1" dirty="0"/>
              <a:t>Worauf sollte geachtet werden?</a:t>
            </a:r>
          </a:p>
          <a:p>
            <a:r>
              <a:rPr lang="de-DE" sz="2400" dirty="0"/>
              <a:t>Vermeidung stark verarbeiteter veganer Ersatzprodukte (z. B. frittierte vegane Nuggets)</a:t>
            </a:r>
          </a:p>
          <a:p>
            <a:r>
              <a:rPr lang="de-DE" sz="2400" dirty="0"/>
              <a:t>Mögliche Mangelrisiken: Vitamin B12, Eisen, Omega-3, Protein</a:t>
            </a:r>
          </a:p>
          <a:p>
            <a:r>
              <a:rPr lang="de-DE" sz="2400" dirty="0"/>
              <a:t>Ausgewogenheit ist wichtig – nicht nur „vegan“, sondern auch „gesund“</a:t>
            </a:r>
          </a:p>
          <a:p>
            <a:pPr marL="0" indent="0">
              <a:buNone/>
            </a:pPr>
            <a:r>
              <a:rPr lang="de-DE" sz="2400" b="1" dirty="0"/>
              <a:t>Tipps für den Alltag</a:t>
            </a:r>
          </a:p>
          <a:p>
            <a:r>
              <a:rPr lang="de-DE" sz="2400" b="1" dirty="0">
                <a:solidFill>
                  <a:schemeClr val="accent5"/>
                </a:solidFill>
              </a:rPr>
              <a:t>Pflanzliche Proteinquellen</a:t>
            </a:r>
            <a:r>
              <a:rPr lang="de-DE" sz="2400" dirty="0"/>
              <a:t>: Linsen, Bohnen, Tofu, </a:t>
            </a:r>
            <a:r>
              <a:rPr lang="de-DE" sz="2400" dirty="0" err="1"/>
              <a:t>Tempeh</a:t>
            </a:r>
            <a:r>
              <a:rPr lang="de-DE" sz="2400" dirty="0"/>
              <a:t>, Quinoa</a:t>
            </a:r>
          </a:p>
          <a:p>
            <a:r>
              <a:rPr lang="de-DE" sz="2400" b="1" dirty="0">
                <a:solidFill>
                  <a:schemeClr val="accent5"/>
                </a:solidFill>
              </a:rPr>
              <a:t>Vollkorn</a:t>
            </a:r>
            <a:r>
              <a:rPr lang="de-DE" sz="2400" dirty="0"/>
              <a:t> statt Weißmehlprodukte</a:t>
            </a:r>
          </a:p>
          <a:p>
            <a:r>
              <a:rPr lang="de-DE" sz="2400" dirty="0"/>
              <a:t>Auf ausreichend </a:t>
            </a:r>
            <a:r>
              <a:rPr lang="de-DE" sz="2400" b="1" dirty="0">
                <a:solidFill>
                  <a:schemeClr val="accent5"/>
                </a:solidFill>
              </a:rPr>
              <a:t>Vitamin B12 </a:t>
            </a:r>
            <a:r>
              <a:rPr lang="de-DE" sz="2400" dirty="0"/>
              <a:t>achten</a:t>
            </a:r>
          </a:p>
          <a:p>
            <a:r>
              <a:rPr lang="de-DE" sz="2400" b="1" dirty="0">
                <a:solidFill>
                  <a:schemeClr val="accent5"/>
                </a:solidFill>
              </a:rPr>
              <a:t>Gesunde Fette </a:t>
            </a:r>
            <a:r>
              <a:rPr lang="de-DE" sz="2400" dirty="0"/>
              <a:t>(z. B. Leinöl, Walnüsse)</a:t>
            </a:r>
          </a:p>
        </p:txBody>
      </p:sp>
      <p:sp>
        <p:nvSpPr>
          <p:cNvPr id="2" name="Titel 1">
            <a:extLst>
              <a:ext uri="{FF2B5EF4-FFF2-40B4-BE49-F238E27FC236}">
                <a16:creationId xmlns:a16="http://schemas.microsoft.com/office/drawing/2014/main" id="{8FA2FACC-0E01-E838-7A93-0A544C543721}"/>
              </a:ext>
            </a:extLst>
          </p:cNvPr>
          <p:cNvSpPr>
            <a:spLocks noGrp="1"/>
          </p:cNvSpPr>
          <p:nvPr>
            <p:ph type="title"/>
          </p:nvPr>
        </p:nvSpPr>
        <p:spPr/>
        <p:txBody>
          <a:bodyPr>
            <a:normAutofit/>
          </a:bodyPr>
          <a:lstStyle/>
          <a:p>
            <a:r>
              <a:rPr lang="de-DE" sz="3600" dirty="0"/>
              <a:t>Vegetarische/vegane Kost – praktische Umsetzung</a:t>
            </a:r>
          </a:p>
        </p:txBody>
      </p:sp>
    </p:spTree>
    <p:extLst>
      <p:ext uri="{BB962C8B-B14F-4D97-AF65-F5344CB8AC3E}">
        <p14:creationId xmlns:p14="http://schemas.microsoft.com/office/powerpoint/2010/main" val="3545835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Low Carb Schmorgerichte Rezepte - [ESSEN UND TRINKEN]">
            <a:extLst>
              <a:ext uri="{FF2B5EF4-FFF2-40B4-BE49-F238E27FC236}">
                <a16:creationId xmlns:a16="http://schemas.microsoft.com/office/drawing/2014/main" id="{F3CFC348-7642-9A6D-3C56-A8304470C505}"/>
              </a:ext>
            </a:extLst>
          </p:cNvPr>
          <p:cNvPicPr>
            <a:picLocks noChangeAspect="1"/>
          </p:cNvPicPr>
          <p:nvPr/>
        </p:nvPicPr>
        <p:blipFill>
          <a:blip r:embed="rId2"/>
          <a:srcRect r="11728"/>
          <a:stretch>
            <a:fillRect/>
          </a:stretch>
        </p:blipFill>
        <p:spPr>
          <a:xfrm>
            <a:off x="6138333" y="0"/>
            <a:ext cx="6053667" cy="6858000"/>
          </a:xfrm>
          <a:prstGeom prst="rect">
            <a:avLst/>
          </a:prstGeom>
        </p:spPr>
      </p:pic>
      <p:sp>
        <p:nvSpPr>
          <p:cNvPr id="2" name="Titel 1">
            <a:extLst>
              <a:ext uri="{FF2B5EF4-FFF2-40B4-BE49-F238E27FC236}">
                <a16:creationId xmlns:a16="http://schemas.microsoft.com/office/drawing/2014/main" id="{BEA929D2-EA60-B802-A253-1B10DE3BBE2B}"/>
              </a:ext>
            </a:extLst>
          </p:cNvPr>
          <p:cNvSpPr>
            <a:spLocks noGrp="1"/>
          </p:cNvSpPr>
          <p:nvPr>
            <p:ph type="title"/>
          </p:nvPr>
        </p:nvSpPr>
        <p:spPr/>
        <p:txBody>
          <a:bodyPr>
            <a:normAutofit/>
          </a:bodyPr>
          <a:lstStyle/>
          <a:p>
            <a:r>
              <a:rPr lang="de-DE" sz="3600" dirty="0"/>
              <a:t>„Low </a:t>
            </a:r>
            <a:r>
              <a:rPr lang="de-DE" sz="3600" dirty="0" err="1"/>
              <a:t>carb</a:t>
            </a:r>
            <a:r>
              <a:rPr lang="de-DE" sz="3600" dirty="0"/>
              <a:t>“</a:t>
            </a:r>
          </a:p>
        </p:txBody>
      </p:sp>
      <p:sp>
        <p:nvSpPr>
          <p:cNvPr id="3" name="Inhaltsplatzhalter 2">
            <a:extLst>
              <a:ext uri="{FF2B5EF4-FFF2-40B4-BE49-F238E27FC236}">
                <a16:creationId xmlns:a16="http://schemas.microsoft.com/office/drawing/2014/main" id="{DCF281E7-014B-AFBC-3BD6-F548DDB0D722}"/>
              </a:ext>
            </a:extLst>
          </p:cNvPr>
          <p:cNvSpPr>
            <a:spLocks noGrp="1"/>
          </p:cNvSpPr>
          <p:nvPr>
            <p:ph idx="1"/>
          </p:nvPr>
        </p:nvSpPr>
        <p:spPr>
          <a:xfrm>
            <a:off x="838200" y="1825625"/>
            <a:ext cx="5300133" cy="4351338"/>
          </a:xfrm>
        </p:spPr>
        <p:txBody>
          <a:bodyPr>
            <a:normAutofit fontScale="92500" lnSpcReduction="20000"/>
          </a:bodyPr>
          <a:lstStyle/>
          <a:p>
            <a:r>
              <a:rPr lang="de-DE" dirty="0"/>
              <a:t>Low </a:t>
            </a:r>
            <a:r>
              <a:rPr lang="de-DE" dirty="0" err="1"/>
              <a:t>carb</a:t>
            </a:r>
            <a:r>
              <a:rPr lang="de-DE" dirty="0"/>
              <a:t> = Ernährung mit </a:t>
            </a:r>
            <a:r>
              <a:rPr lang="de-DE" b="1" dirty="0">
                <a:solidFill>
                  <a:schemeClr val="accent5"/>
                </a:solidFill>
              </a:rPr>
              <a:t>wenig Kohlenhydraten</a:t>
            </a:r>
            <a:r>
              <a:rPr lang="de-DE" dirty="0"/>
              <a:t>, dafür mehr Eiweiß und gesunde Fette</a:t>
            </a:r>
          </a:p>
          <a:p>
            <a:pPr lvl="1"/>
            <a:r>
              <a:rPr lang="de-DE" dirty="0"/>
              <a:t>Meist &lt;30% der Tageskalorienmenge</a:t>
            </a:r>
          </a:p>
          <a:p>
            <a:r>
              <a:rPr lang="de-DE" dirty="0"/>
              <a:t>Kohlenhydrate stimulieren Insulinausschüttung und können so zu </a:t>
            </a:r>
            <a:r>
              <a:rPr lang="de-DE" b="1" dirty="0">
                <a:solidFill>
                  <a:schemeClr val="accent5"/>
                </a:solidFill>
              </a:rPr>
              <a:t>vermehrtem</a:t>
            </a:r>
            <a:r>
              <a:rPr lang="de-DE" dirty="0"/>
              <a:t> </a:t>
            </a:r>
            <a:r>
              <a:rPr lang="de-DE" b="1" dirty="0">
                <a:solidFill>
                  <a:schemeClr val="accent5"/>
                </a:solidFill>
              </a:rPr>
              <a:t>Hunger</a:t>
            </a:r>
            <a:r>
              <a:rPr lang="de-DE" dirty="0"/>
              <a:t> beitragen</a:t>
            </a:r>
          </a:p>
          <a:p>
            <a:r>
              <a:rPr lang="de-DE" b="1" dirty="0">
                <a:solidFill>
                  <a:schemeClr val="accent5"/>
                </a:solidFill>
              </a:rPr>
              <a:t>Fokus</a:t>
            </a:r>
            <a:r>
              <a:rPr lang="de-DE" dirty="0"/>
              <a:t> auf: Fleisch, Fisch, Eier, Gemüse, Nüsse</a:t>
            </a:r>
          </a:p>
          <a:p>
            <a:r>
              <a:rPr lang="de-DE" dirty="0"/>
              <a:t>Ziel: Blutzuckerspiegel stabilisieren &amp; </a:t>
            </a:r>
            <a:r>
              <a:rPr lang="de-DE" b="1" dirty="0">
                <a:solidFill>
                  <a:schemeClr val="accent5"/>
                </a:solidFill>
              </a:rPr>
              <a:t>Fettverbrennung</a:t>
            </a:r>
            <a:r>
              <a:rPr lang="de-DE" dirty="0"/>
              <a:t> </a:t>
            </a:r>
            <a:r>
              <a:rPr lang="de-DE" b="1" dirty="0">
                <a:solidFill>
                  <a:schemeClr val="accent5"/>
                </a:solidFill>
              </a:rPr>
              <a:t>aktivieren</a:t>
            </a:r>
          </a:p>
        </p:txBody>
      </p:sp>
      <p:sp>
        <p:nvSpPr>
          <p:cNvPr id="5" name="Sprechblase: rechteckig mit abgerundeten Ecken 4">
            <a:extLst>
              <a:ext uri="{FF2B5EF4-FFF2-40B4-BE49-F238E27FC236}">
                <a16:creationId xmlns:a16="http://schemas.microsoft.com/office/drawing/2014/main" id="{39782ADA-1354-7AFE-3C2F-8A40C5117F70}"/>
              </a:ext>
            </a:extLst>
          </p:cNvPr>
          <p:cNvSpPr/>
          <p:nvPr/>
        </p:nvSpPr>
        <p:spPr>
          <a:xfrm>
            <a:off x="7832270" y="365125"/>
            <a:ext cx="2090057" cy="1115786"/>
          </a:xfrm>
          <a:prstGeom prst="wedgeRoundRectCallou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Bekannt?</a:t>
            </a:r>
          </a:p>
        </p:txBody>
      </p:sp>
      <p:sp>
        <p:nvSpPr>
          <p:cNvPr id="7" name="Sprechblase: rechteckig mit abgerundeten Ecken 6">
            <a:extLst>
              <a:ext uri="{FF2B5EF4-FFF2-40B4-BE49-F238E27FC236}">
                <a16:creationId xmlns:a16="http://schemas.microsoft.com/office/drawing/2014/main" id="{F9797C25-56A8-15CA-DBCC-3716F83BFA0F}"/>
              </a:ext>
            </a:extLst>
          </p:cNvPr>
          <p:cNvSpPr/>
          <p:nvPr/>
        </p:nvSpPr>
        <p:spPr>
          <a:xfrm>
            <a:off x="9492341" y="923018"/>
            <a:ext cx="2090057" cy="11157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Erfahrungen?</a:t>
            </a:r>
          </a:p>
        </p:txBody>
      </p:sp>
    </p:spTree>
    <p:extLst>
      <p:ext uri="{BB962C8B-B14F-4D97-AF65-F5344CB8AC3E}">
        <p14:creationId xmlns:p14="http://schemas.microsoft.com/office/powerpoint/2010/main" val="361940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390665-9E34-C130-73BB-8464D30E636E}"/>
              </a:ext>
            </a:extLst>
          </p:cNvPr>
          <p:cNvSpPr>
            <a:spLocks noGrp="1"/>
          </p:cNvSpPr>
          <p:nvPr>
            <p:ph type="title"/>
          </p:nvPr>
        </p:nvSpPr>
        <p:spPr/>
        <p:txBody>
          <a:bodyPr/>
          <a:lstStyle/>
          <a:p>
            <a:r>
              <a:rPr lang="de-DE" dirty="0"/>
              <a:t>MOVE-Challenge: Meine Gründe für eine Gewichtsabnahme</a:t>
            </a:r>
          </a:p>
        </p:txBody>
      </p:sp>
      <p:sp>
        <p:nvSpPr>
          <p:cNvPr id="3" name="Inhaltsplatzhalter 2">
            <a:extLst>
              <a:ext uri="{FF2B5EF4-FFF2-40B4-BE49-F238E27FC236}">
                <a16:creationId xmlns:a16="http://schemas.microsoft.com/office/drawing/2014/main" id="{D0D0053C-2FA8-3D33-E5D2-A19A366EF0F9}"/>
              </a:ext>
            </a:extLst>
          </p:cNvPr>
          <p:cNvSpPr>
            <a:spLocks noGrp="1"/>
          </p:cNvSpPr>
          <p:nvPr>
            <p:ph idx="1"/>
          </p:nvPr>
        </p:nvSpPr>
        <p:spPr/>
        <p:txBody>
          <a:bodyPr/>
          <a:lstStyle/>
          <a:p>
            <a:endParaRPr lang="de-DE"/>
          </a:p>
        </p:txBody>
      </p:sp>
      <p:pic>
        <p:nvPicPr>
          <p:cNvPr id="4" name="Grafik 3">
            <a:extLst>
              <a:ext uri="{FF2B5EF4-FFF2-40B4-BE49-F238E27FC236}">
                <a16:creationId xmlns:a16="http://schemas.microsoft.com/office/drawing/2014/main" id="{64A0A2F1-7214-04AE-EAE8-51AD6D0F3F5A}"/>
              </a:ext>
            </a:extLst>
          </p:cNvPr>
          <p:cNvPicPr>
            <a:picLocks noChangeAspect="1"/>
          </p:cNvPicPr>
          <p:nvPr/>
        </p:nvPicPr>
        <p:blipFill>
          <a:blip r:embed="rId2"/>
          <a:srcRect t="18517" b="5240"/>
          <a:stretch>
            <a:fillRect/>
          </a:stretch>
        </p:blipFill>
        <p:spPr>
          <a:xfrm>
            <a:off x="1228272" y="1739901"/>
            <a:ext cx="9101299" cy="4959350"/>
          </a:xfrm>
          <a:prstGeom prst="rect">
            <a:avLst/>
          </a:prstGeom>
        </p:spPr>
      </p:pic>
    </p:spTree>
    <p:extLst>
      <p:ext uri="{BB962C8B-B14F-4D97-AF65-F5344CB8AC3E}">
        <p14:creationId xmlns:p14="http://schemas.microsoft.com/office/powerpoint/2010/main" val="1051162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Low Carb und High Protein: Gerichte mit Fisch - [ESSEN UND TRINKEN]">
            <a:extLst>
              <a:ext uri="{FF2B5EF4-FFF2-40B4-BE49-F238E27FC236}">
                <a16:creationId xmlns:a16="http://schemas.microsoft.com/office/drawing/2014/main" id="{992E151A-6C57-AC7C-3C3D-CEE2052B892F}"/>
              </a:ext>
            </a:extLst>
          </p:cNvPr>
          <p:cNvPicPr>
            <a:picLocks noChangeAspect="1"/>
          </p:cNvPicPr>
          <p:nvPr/>
        </p:nvPicPr>
        <p:blipFill>
          <a:blip r:embed="rId2"/>
          <a:stretch>
            <a:fillRect/>
          </a:stretch>
        </p:blipFill>
        <p:spPr>
          <a:xfrm>
            <a:off x="5340350" y="0"/>
            <a:ext cx="6851650" cy="6851650"/>
          </a:xfrm>
          <a:prstGeom prst="rect">
            <a:avLst/>
          </a:prstGeom>
        </p:spPr>
      </p:pic>
      <p:sp>
        <p:nvSpPr>
          <p:cNvPr id="2" name="Titel 1">
            <a:extLst>
              <a:ext uri="{FF2B5EF4-FFF2-40B4-BE49-F238E27FC236}">
                <a16:creationId xmlns:a16="http://schemas.microsoft.com/office/drawing/2014/main" id="{03D9E143-DE7C-95CF-8F74-8FCF3E806F0B}"/>
              </a:ext>
            </a:extLst>
          </p:cNvPr>
          <p:cNvSpPr>
            <a:spLocks noGrp="1"/>
          </p:cNvSpPr>
          <p:nvPr>
            <p:ph type="title"/>
          </p:nvPr>
        </p:nvSpPr>
        <p:spPr/>
        <p:txBody>
          <a:bodyPr>
            <a:normAutofit/>
          </a:bodyPr>
          <a:lstStyle/>
          <a:p>
            <a:r>
              <a:rPr lang="de-DE" sz="3600" dirty="0"/>
              <a:t>„Low </a:t>
            </a:r>
            <a:r>
              <a:rPr lang="de-DE" sz="3600" dirty="0" err="1"/>
              <a:t>carb</a:t>
            </a:r>
            <a:r>
              <a:rPr lang="de-DE" sz="3600" dirty="0"/>
              <a:t>“ – praktische Umsetzung</a:t>
            </a:r>
          </a:p>
        </p:txBody>
      </p:sp>
      <p:sp>
        <p:nvSpPr>
          <p:cNvPr id="3" name="Inhaltsplatzhalter 2">
            <a:extLst>
              <a:ext uri="{FF2B5EF4-FFF2-40B4-BE49-F238E27FC236}">
                <a16:creationId xmlns:a16="http://schemas.microsoft.com/office/drawing/2014/main" id="{D606DCD6-D49F-FF12-9CC2-1256D3318644}"/>
              </a:ext>
            </a:extLst>
          </p:cNvPr>
          <p:cNvSpPr>
            <a:spLocks noGrp="1"/>
          </p:cNvSpPr>
          <p:nvPr>
            <p:ph idx="1"/>
          </p:nvPr>
        </p:nvSpPr>
        <p:spPr>
          <a:xfrm>
            <a:off x="838200" y="1825625"/>
            <a:ext cx="5314950" cy="4351338"/>
          </a:xfrm>
        </p:spPr>
        <p:txBody>
          <a:bodyPr>
            <a:normAutofit fontScale="85000" lnSpcReduction="10000"/>
          </a:bodyPr>
          <a:lstStyle/>
          <a:p>
            <a:pPr marL="0" indent="0">
              <a:buNone/>
            </a:pPr>
            <a:r>
              <a:rPr lang="de-DE" sz="2400" b="1" dirty="0"/>
              <a:t>Was sollte reduziert werden?</a:t>
            </a:r>
          </a:p>
          <a:p>
            <a:r>
              <a:rPr lang="de-DE" sz="2400" dirty="0"/>
              <a:t>Zucker &amp; Süßigkeiten</a:t>
            </a:r>
          </a:p>
          <a:p>
            <a:r>
              <a:rPr lang="de-DE" sz="2400" dirty="0"/>
              <a:t>Weißbrot, Nudeln, Reis, Kartoffeln</a:t>
            </a:r>
          </a:p>
          <a:p>
            <a:r>
              <a:rPr lang="de-DE" sz="2400" dirty="0"/>
              <a:t>Fruchtsäfte &amp; Softdrinks</a:t>
            </a:r>
          </a:p>
          <a:p>
            <a:r>
              <a:rPr lang="de-DE" sz="2400" dirty="0"/>
              <a:t>Fertiggerichte mit hohem Kohlenhydratanteil</a:t>
            </a:r>
          </a:p>
          <a:p>
            <a:pPr marL="0" indent="0">
              <a:buNone/>
            </a:pPr>
            <a:r>
              <a:rPr lang="de-DE" sz="2400" b="1" dirty="0"/>
              <a:t>Tipps für den Alltag</a:t>
            </a:r>
          </a:p>
          <a:p>
            <a:r>
              <a:rPr lang="de-DE" sz="2400" b="1" dirty="0">
                <a:solidFill>
                  <a:schemeClr val="accent5"/>
                </a:solidFill>
              </a:rPr>
              <a:t>Gemüse als Beilage </a:t>
            </a:r>
            <a:r>
              <a:rPr lang="de-DE" sz="2400" dirty="0"/>
              <a:t>statt Nudeln/Reis</a:t>
            </a:r>
          </a:p>
          <a:p>
            <a:r>
              <a:rPr lang="de-DE" sz="2400" b="1" dirty="0">
                <a:solidFill>
                  <a:schemeClr val="accent5"/>
                </a:solidFill>
              </a:rPr>
              <a:t>Wasser statt Limo </a:t>
            </a:r>
            <a:r>
              <a:rPr lang="de-DE" sz="2400" dirty="0"/>
              <a:t>– auch ungesüßter Tee ideal</a:t>
            </a:r>
          </a:p>
          <a:p>
            <a:r>
              <a:rPr lang="de-DE" sz="2400" dirty="0"/>
              <a:t>Frühstück mit </a:t>
            </a:r>
            <a:r>
              <a:rPr lang="de-DE" sz="2400" b="1" dirty="0">
                <a:solidFill>
                  <a:schemeClr val="accent5"/>
                </a:solidFill>
              </a:rPr>
              <a:t>Ei</a:t>
            </a:r>
            <a:r>
              <a:rPr lang="de-DE" sz="2400" dirty="0"/>
              <a:t> oder </a:t>
            </a:r>
            <a:r>
              <a:rPr lang="de-DE" sz="2400" b="1" dirty="0">
                <a:solidFill>
                  <a:schemeClr val="accent5"/>
                </a:solidFill>
              </a:rPr>
              <a:t>Quark</a:t>
            </a:r>
            <a:r>
              <a:rPr lang="de-DE" sz="2400" dirty="0"/>
              <a:t> statt Brötchen</a:t>
            </a:r>
          </a:p>
          <a:p>
            <a:r>
              <a:rPr lang="de-DE" sz="2400" b="1" dirty="0">
                <a:solidFill>
                  <a:schemeClr val="accent5"/>
                </a:solidFill>
              </a:rPr>
              <a:t>Vollwertige</a:t>
            </a:r>
            <a:r>
              <a:rPr lang="de-DE" sz="2400" dirty="0"/>
              <a:t> </a:t>
            </a:r>
            <a:r>
              <a:rPr lang="de-DE" sz="2400" b="1" dirty="0">
                <a:solidFill>
                  <a:schemeClr val="accent5"/>
                </a:solidFill>
              </a:rPr>
              <a:t>Proteine</a:t>
            </a:r>
            <a:r>
              <a:rPr lang="de-DE" sz="2400" dirty="0"/>
              <a:t>: Fisch, Hülsenfrüchte, mageres Fleisch</a:t>
            </a:r>
          </a:p>
        </p:txBody>
      </p:sp>
    </p:spTree>
    <p:extLst>
      <p:ext uri="{BB962C8B-B14F-4D97-AF65-F5344CB8AC3E}">
        <p14:creationId xmlns:p14="http://schemas.microsoft.com/office/powerpoint/2010/main" val="1450357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71BF0F-B584-07A0-75E2-672588CF0534}"/>
              </a:ext>
            </a:extLst>
          </p:cNvPr>
          <p:cNvSpPr>
            <a:spLocks noGrp="1"/>
          </p:cNvSpPr>
          <p:nvPr>
            <p:ph type="title"/>
          </p:nvPr>
        </p:nvSpPr>
        <p:spPr/>
        <p:txBody>
          <a:bodyPr>
            <a:normAutofit/>
          </a:bodyPr>
          <a:lstStyle/>
          <a:p>
            <a:r>
              <a:rPr lang="de-DE" sz="3600" dirty="0"/>
              <a:t>„Low </a:t>
            </a:r>
            <a:r>
              <a:rPr lang="de-DE" sz="3600" dirty="0" err="1"/>
              <a:t>fat</a:t>
            </a:r>
            <a:r>
              <a:rPr lang="de-DE" sz="3600" dirty="0"/>
              <a:t>“</a:t>
            </a:r>
          </a:p>
        </p:txBody>
      </p:sp>
      <p:sp>
        <p:nvSpPr>
          <p:cNvPr id="3" name="Inhaltsplatzhalter 2">
            <a:extLst>
              <a:ext uri="{FF2B5EF4-FFF2-40B4-BE49-F238E27FC236}">
                <a16:creationId xmlns:a16="http://schemas.microsoft.com/office/drawing/2014/main" id="{4E3D47E3-481C-59C5-337D-C1343AAA0B17}"/>
              </a:ext>
            </a:extLst>
          </p:cNvPr>
          <p:cNvSpPr>
            <a:spLocks noGrp="1"/>
          </p:cNvSpPr>
          <p:nvPr>
            <p:ph idx="1"/>
          </p:nvPr>
        </p:nvSpPr>
        <p:spPr>
          <a:xfrm>
            <a:off x="838201" y="1825625"/>
            <a:ext cx="5518150" cy="4351338"/>
          </a:xfrm>
        </p:spPr>
        <p:txBody>
          <a:bodyPr>
            <a:normAutofit lnSpcReduction="10000"/>
          </a:bodyPr>
          <a:lstStyle/>
          <a:p>
            <a:r>
              <a:rPr lang="de-DE" dirty="0">
                <a:latin typeface="ScalaSansPro"/>
              </a:rPr>
              <a:t>Low </a:t>
            </a:r>
            <a:r>
              <a:rPr lang="de-DE" dirty="0" err="1">
                <a:latin typeface="ScalaSansPro"/>
              </a:rPr>
              <a:t>fat</a:t>
            </a:r>
            <a:r>
              <a:rPr lang="de-DE" dirty="0">
                <a:latin typeface="ScalaSansPro"/>
              </a:rPr>
              <a:t> = Eine Ernährungsweise mit </a:t>
            </a:r>
            <a:r>
              <a:rPr lang="de-DE" b="1" dirty="0">
                <a:solidFill>
                  <a:schemeClr val="accent5"/>
                </a:solidFill>
                <a:latin typeface="ScalaSansPro"/>
              </a:rPr>
              <a:t>reduziertem Fettanteil</a:t>
            </a:r>
          </a:p>
          <a:p>
            <a:pPr lvl="1"/>
            <a:r>
              <a:rPr lang="de-DE" dirty="0">
                <a:latin typeface="ScalaSansPro"/>
              </a:rPr>
              <a:t>meist &lt; 30 % der </a:t>
            </a:r>
            <a:r>
              <a:rPr lang="de-DE" dirty="0"/>
              <a:t>Tageskalorienmenge</a:t>
            </a:r>
            <a:endParaRPr lang="de-DE" dirty="0">
              <a:latin typeface="ScalaSansPro"/>
            </a:endParaRPr>
          </a:p>
          <a:p>
            <a:r>
              <a:rPr lang="de-DE" dirty="0">
                <a:latin typeface="ScalaSansPro"/>
              </a:rPr>
              <a:t>Fett enthält die </a:t>
            </a:r>
            <a:r>
              <a:rPr lang="de-DE" b="1" dirty="0">
                <a:solidFill>
                  <a:schemeClr val="accent5"/>
                </a:solidFill>
                <a:latin typeface="ScalaSansPro"/>
              </a:rPr>
              <a:t>meisten</a:t>
            </a:r>
            <a:r>
              <a:rPr lang="de-DE" dirty="0">
                <a:latin typeface="ScalaSansPro"/>
              </a:rPr>
              <a:t> </a:t>
            </a:r>
            <a:r>
              <a:rPr lang="de-DE" b="1" dirty="0">
                <a:solidFill>
                  <a:schemeClr val="accent5"/>
                </a:solidFill>
                <a:latin typeface="ScalaSansPro"/>
              </a:rPr>
              <a:t>Kalorien</a:t>
            </a:r>
          </a:p>
          <a:p>
            <a:r>
              <a:rPr lang="de-DE" b="1" dirty="0">
                <a:solidFill>
                  <a:schemeClr val="accent5"/>
                </a:solidFill>
                <a:latin typeface="ScalaSansPro"/>
              </a:rPr>
              <a:t>Fokus</a:t>
            </a:r>
            <a:r>
              <a:rPr lang="de-DE" dirty="0">
                <a:latin typeface="ScalaSansPro"/>
              </a:rPr>
              <a:t> auf fettarme Lebensmittel</a:t>
            </a:r>
          </a:p>
          <a:p>
            <a:pPr lvl="1"/>
            <a:r>
              <a:rPr lang="de-DE" dirty="0">
                <a:latin typeface="ScalaSansPro"/>
              </a:rPr>
              <a:t>Obst, Gemüse, Vollkorn, mageres Fleisch</a:t>
            </a:r>
          </a:p>
          <a:p>
            <a:r>
              <a:rPr lang="de-DE" dirty="0">
                <a:latin typeface="ScalaSansPro"/>
              </a:rPr>
              <a:t>Ziel: </a:t>
            </a:r>
            <a:r>
              <a:rPr lang="de-DE" b="1" dirty="0">
                <a:solidFill>
                  <a:schemeClr val="accent5"/>
                </a:solidFill>
                <a:latin typeface="ScalaSansPro"/>
              </a:rPr>
              <a:t>Kalorienreduktion</a:t>
            </a:r>
            <a:r>
              <a:rPr lang="de-DE" dirty="0">
                <a:latin typeface="ScalaSansPro"/>
              </a:rPr>
              <a:t> bei gleichzeitig ausgewogener Ernährung</a:t>
            </a:r>
          </a:p>
          <a:p>
            <a:pPr marL="0" indent="0">
              <a:buNone/>
            </a:pPr>
            <a:endParaRPr lang="de-DE" dirty="0"/>
          </a:p>
        </p:txBody>
      </p:sp>
      <p:sp>
        <p:nvSpPr>
          <p:cNvPr id="5" name="Sprechblase: rechteckig mit abgerundeten Ecken 4">
            <a:extLst>
              <a:ext uri="{FF2B5EF4-FFF2-40B4-BE49-F238E27FC236}">
                <a16:creationId xmlns:a16="http://schemas.microsoft.com/office/drawing/2014/main" id="{AA599DD7-4222-1D4A-1B15-AFB15617950F}"/>
              </a:ext>
            </a:extLst>
          </p:cNvPr>
          <p:cNvSpPr/>
          <p:nvPr/>
        </p:nvSpPr>
        <p:spPr>
          <a:xfrm>
            <a:off x="7832270" y="365125"/>
            <a:ext cx="2090057" cy="1115786"/>
          </a:xfrm>
          <a:prstGeom prst="wedgeRoundRectCallou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Bekannt?</a:t>
            </a:r>
          </a:p>
        </p:txBody>
      </p:sp>
      <p:sp>
        <p:nvSpPr>
          <p:cNvPr id="7" name="Sprechblase: rechteckig mit abgerundeten Ecken 6">
            <a:extLst>
              <a:ext uri="{FF2B5EF4-FFF2-40B4-BE49-F238E27FC236}">
                <a16:creationId xmlns:a16="http://schemas.microsoft.com/office/drawing/2014/main" id="{354B64B6-0C48-91AF-77C9-C16C41BA6B08}"/>
              </a:ext>
            </a:extLst>
          </p:cNvPr>
          <p:cNvSpPr/>
          <p:nvPr/>
        </p:nvSpPr>
        <p:spPr>
          <a:xfrm>
            <a:off x="9492341" y="923018"/>
            <a:ext cx="2090057" cy="11157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Erfahrungen?</a:t>
            </a:r>
          </a:p>
        </p:txBody>
      </p:sp>
      <p:pic>
        <p:nvPicPr>
          <p:cNvPr id="4" name="Grafik 3" descr="Low Carb Hähnchen Rezepte: Wenig Kohlenhydrate, viel Geschmack - [ESSEN UND  TRINKEN]">
            <a:extLst>
              <a:ext uri="{FF2B5EF4-FFF2-40B4-BE49-F238E27FC236}">
                <a16:creationId xmlns:a16="http://schemas.microsoft.com/office/drawing/2014/main" id="{C1B73D28-246B-020E-414E-AB2F6249BB38}"/>
              </a:ext>
            </a:extLst>
          </p:cNvPr>
          <p:cNvPicPr>
            <a:picLocks noChangeAspect="1"/>
          </p:cNvPicPr>
          <p:nvPr/>
        </p:nvPicPr>
        <p:blipFill>
          <a:blip r:embed="rId2"/>
          <a:srcRect l="10869" r="3971"/>
          <a:stretch>
            <a:fillRect/>
          </a:stretch>
        </p:blipFill>
        <p:spPr>
          <a:xfrm>
            <a:off x="6356350" y="5443"/>
            <a:ext cx="5835650" cy="6852557"/>
          </a:xfrm>
          <a:prstGeom prst="rect">
            <a:avLst/>
          </a:prstGeom>
        </p:spPr>
      </p:pic>
    </p:spTree>
    <p:extLst>
      <p:ext uri="{BB962C8B-B14F-4D97-AF65-F5344CB8AC3E}">
        <p14:creationId xmlns:p14="http://schemas.microsoft.com/office/powerpoint/2010/main" val="321985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8300B52-A18E-8103-90F3-7910096D078C}"/>
              </a:ext>
            </a:extLst>
          </p:cNvPr>
          <p:cNvPicPr>
            <a:picLocks noChangeAspect="1"/>
          </p:cNvPicPr>
          <p:nvPr/>
        </p:nvPicPr>
        <p:blipFill>
          <a:blip r:embed="rId2"/>
          <a:stretch>
            <a:fillRect/>
          </a:stretch>
        </p:blipFill>
        <p:spPr>
          <a:xfrm>
            <a:off x="7112000" y="0"/>
            <a:ext cx="5080000" cy="6858000"/>
          </a:xfrm>
          <a:prstGeom prst="rect">
            <a:avLst/>
          </a:prstGeom>
        </p:spPr>
      </p:pic>
      <p:sp>
        <p:nvSpPr>
          <p:cNvPr id="2" name="Titel 1">
            <a:extLst>
              <a:ext uri="{FF2B5EF4-FFF2-40B4-BE49-F238E27FC236}">
                <a16:creationId xmlns:a16="http://schemas.microsoft.com/office/drawing/2014/main" id="{D4C7FC2E-2181-5E61-7414-F91418A1FD6A}"/>
              </a:ext>
            </a:extLst>
          </p:cNvPr>
          <p:cNvSpPr>
            <a:spLocks noGrp="1"/>
          </p:cNvSpPr>
          <p:nvPr>
            <p:ph type="title"/>
          </p:nvPr>
        </p:nvSpPr>
        <p:spPr/>
        <p:txBody>
          <a:bodyPr>
            <a:normAutofit/>
          </a:bodyPr>
          <a:lstStyle/>
          <a:p>
            <a:r>
              <a:rPr lang="de-DE" sz="3600" dirty="0"/>
              <a:t>„Low </a:t>
            </a:r>
            <a:r>
              <a:rPr lang="de-DE" sz="3600" dirty="0" err="1"/>
              <a:t>fat</a:t>
            </a:r>
            <a:r>
              <a:rPr lang="de-DE" sz="3600" dirty="0"/>
              <a:t>“ – praktische Umsetzung</a:t>
            </a:r>
          </a:p>
        </p:txBody>
      </p:sp>
      <p:sp>
        <p:nvSpPr>
          <p:cNvPr id="3" name="Inhaltsplatzhalter 2">
            <a:extLst>
              <a:ext uri="{FF2B5EF4-FFF2-40B4-BE49-F238E27FC236}">
                <a16:creationId xmlns:a16="http://schemas.microsoft.com/office/drawing/2014/main" id="{9FD8F296-A3BD-D9D9-CF83-9F017435F166}"/>
              </a:ext>
            </a:extLst>
          </p:cNvPr>
          <p:cNvSpPr>
            <a:spLocks noGrp="1"/>
          </p:cNvSpPr>
          <p:nvPr>
            <p:ph idx="1"/>
          </p:nvPr>
        </p:nvSpPr>
        <p:spPr>
          <a:xfrm>
            <a:off x="838200" y="1825625"/>
            <a:ext cx="6273800" cy="4667250"/>
          </a:xfrm>
        </p:spPr>
        <p:txBody>
          <a:bodyPr>
            <a:normAutofit lnSpcReduction="10000"/>
          </a:bodyPr>
          <a:lstStyle/>
          <a:p>
            <a:pPr marL="0" indent="0">
              <a:buNone/>
            </a:pPr>
            <a:r>
              <a:rPr lang="de-DE" sz="2400" b="1" dirty="0"/>
              <a:t>Was sollte reduziert werden?</a:t>
            </a:r>
          </a:p>
          <a:p>
            <a:r>
              <a:rPr lang="de-DE" sz="2400" dirty="0"/>
              <a:t>Fettreiche Fleischsorten (z. B. Wurst, Speck)</a:t>
            </a:r>
          </a:p>
          <a:p>
            <a:r>
              <a:rPr lang="de-DE" sz="2400" dirty="0"/>
              <a:t>Frittierte Speisen &amp; Fast Food</a:t>
            </a:r>
          </a:p>
          <a:p>
            <a:r>
              <a:rPr lang="de-DE" sz="2400" dirty="0"/>
              <a:t>Fertigprodukte mit versteckten Fetten</a:t>
            </a:r>
          </a:p>
          <a:p>
            <a:r>
              <a:rPr lang="de-DE" sz="2400" dirty="0"/>
              <a:t>Große Mengen Öl, Butter, Sahne</a:t>
            </a:r>
          </a:p>
          <a:p>
            <a:pPr marL="0" indent="0">
              <a:buNone/>
            </a:pPr>
            <a:r>
              <a:rPr lang="de-DE" sz="2400" b="1" dirty="0"/>
              <a:t>Tipps für den Alltag</a:t>
            </a:r>
          </a:p>
          <a:p>
            <a:r>
              <a:rPr lang="de-DE" sz="2400" dirty="0"/>
              <a:t>Beim Kochen: </a:t>
            </a:r>
            <a:r>
              <a:rPr lang="de-DE" sz="2400" b="1" dirty="0">
                <a:solidFill>
                  <a:schemeClr val="accent5"/>
                </a:solidFill>
              </a:rPr>
              <a:t>Dämpfen, Dünsten </a:t>
            </a:r>
            <a:r>
              <a:rPr lang="de-DE" sz="2400" dirty="0"/>
              <a:t>statt Braten</a:t>
            </a:r>
          </a:p>
          <a:p>
            <a:r>
              <a:rPr lang="de-DE" sz="2400" dirty="0"/>
              <a:t>Milchprodukte in </a:t>
            </a:r>
            <a:r>
              <a:rPr lang="de-DE" sz="2400" b="1" dirty="0">
                <a:solidFill>
                  <a:schemeClr val="accent5"/>
                </a:solidFill>
              </a:rPr>
              <a:t>fettarmer</a:t>
            </a:r>
            <a:r>
              <a:rPr lang="de-DE" sz="2400" dirty="0"/>
              <a:t> </a:t>
            </a:r>
            <a:r>
              <a:rPr lang="de-DE" sz="2400" b="1" dirty="0">
                <a:solidFill>
                  <a:schemeClr val="accent5"/>
                </a:solidFill>
              </a:rPr>
              <a:t>Variante</a:t>
            </a:r>
          </a:p>
          <a:p>
            <a:r>
              <a:rPr lang="de-DE" sz="2400" b="1" dirty="0">
                <a:solidFill>
                  <a:schemeClr val="accent5"/>
                </a:solidFill>
              </a:rPr>
              <a:t>Etiketten</a:t>
            </a:r>
            <a:r>
              <a:rPr lang="de-DE" sz="2400" dirty="0"/>
              <a:t> </a:t>
            </a:r>
            <a:r>
              <a:rPr lang="de-DE" sz="2400" b="1" dirty="0">
                <a:solidFill>
                  <a:schemeClr val="accent5"/>
                </a:solidFill>
              </a:rPr>
              <a:t>lesen</a:t>
            </a:r>
            <a:r>
              <a:rPr lang="de-DE" sz="2400" dirty="0"/>
              <a:t>: Versteckte Fette erkennen</a:t>
            </a:r>
          </a:p>
          <a:p>
            <a:r>
              <a:rPr lang="de-DE" sz="2400" dirty="0"/>
              <a:t>Lieber </a:t>
            </a:r>
            <a:r>
              <a:rPr lang="de-DE" sz="2400" b="1" dirty="0">
                <a:solidFill>
                  <a:schemeClr val="accent5"/>
                </a:solidFill>
              </a:rPr>
              <a:t>mehr</a:t>
            </a:r>
            <a:r>
              <a:rPr lang="de-DE" sz="2400" dirty="0"/>
              <a:t> </a:t>
            </a:r>
            <a:r>
              <a:rPr lang="de-DE" sz="2400" b="1" dirty="0">
                <a:solidFill>
                  <a:schemeClr val="accent5"/>
                </a:solidFill>
              </a:rPr>
              <a:t>Ballaststoffe</a:t>
            </a:r>
            <a:r>
              <a:rPr lang="de-DE" sz="2400" dirty="0"/>
              <a:t> statt Fett</a:t>
            </a:r>
          </a:p>
        </p:txBody>
      </p:sp>
    </p:spTree>
    <p:extLst>
      <p:ext uri="{BB962C8B-B14F-4D97-AF65-F5344CB8AC3E}">
        <p14:creationId xmlns:p14="http://schemas.microsoft.com/office/powerpoint/2010/main" val="3444221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B80FB27D-1D96-4461-7EF9-88B2EF52E03E}"/>
              </a:ext>
            </a:extLst>
          </p:cNvPr>
          <p:cNvPicPr>
            <a:picLocks noChangeAspect="1"/>
          </p:cNvPicPr>
          <p:nvPr/>
        </p:nvPicPr>
        <p:blipFill>
          <a:blip r:embed="rId2"/>
          <a:srcRect r="29902"/>
          <a:stretch>
            <a:fillRect/>
          </a:stretch>
        </p:blipFill>
        <p:spPr>
          <a:xfrm>
            <a:off x="5782235" y="0"/>
            <a:ext cx="6409765" cy="6858000"/>
          </a:xfrm>
          <a:prstGeom prst="rect">
            <a:avLst/>
          </a:prstGeom>
        </p:spPr>
      </p:pic>
      <p:sp>
        <p:nvSpPr>
          <p:cNvPr id="2" name="Titel 1">
            <a:extLst>
              <a:ext uri="{FF2B5EF4-FFF2-40B4-BE49-F238E27FC236}">
                <a16:creationId xmlns:a16="http://schemas.microsoft.com/office/drawing/2014/main" id="{C5252C4F-7774-E87E-E536-3E8E04D019E2}"/>
              </a:ext>
            </a:extLst>
          </p:cNvPr>
          <p:cNvSpPr>
            <a:spLocks noGrp="1"/>
          </p:cNvSpPr>
          <p:nvPr>
            <p:ph type="title"/>
          </p:nvPr>
        </p:nvSpPr>
        <p:spPr/>
        <p:txBody>
          <a:bodyPr>
            <a:normAutofit/>
          </a:bodyPr>
          <a:lstStyle/>
          <a:p>
            <a:r>
              <a:rPr lang="de-DE" sz="3600" dirty="0"/>
              <a:t>Intervallfasten</a:t>
            </a:r>
          </a:p>
        </p:txBody>
      </p:sp>
      <p:sp>
        <p:nvSpPr>
          <p:cNvPr id="3" name="Inhaltsplatzhalter 2">
            <a:extLst>
              <a:ext uri="{FF2B5EF4-FFF2-40B4-BE49-F238E27FC236}">
                <a16:creationId xmlns:a16="http://schemas.microsoft.com/office/drawing/2014/main" id="{8867E0FF-F8D6-F369-524E-53F32BCB6250}"/>
              </a:ext>
            </a:extLst>
          </p:cNvPr>
          <p:cNvSpPr>
            <a:spLocks noGrp="1"/>
          </p:cNvSpPr>
          <p:nvPr>
            <p:ph idx="1"/>
          </p:nvPr>
        </p:nvSpPr>
        <p:spPr>
          <a:xfrm>
            <a:off x="838200" y="1825625"/>
            <a:ext cx="4944035" cy="4351338"/>
          </a:xfrm>
        </p:spPr>
        <p:txBody>
          <a:bodyPr>
            <a:normAutofit fontScale="85000" lnSpcReduction="10000"/>
          </a:bodyPr>
          <a:lstStyle/>
          <a:p>
            <a:r>
              <a:rPr lang="de-DE" dirty="0"/>
              <a:t>Intervallfasten = </a:t>
            </a:r>
            <a:r>
              <a:rPr lang="de-DE" b="1" dirty="0">
                <a:solidFill>
                  <a:schemeClr val="accent5"/>
                </a:solidFill>
              </a:rPr>
              <a:t>Zeitlich begrenzte Nahrungsaufnahme</a:t>
            </a:r>
            <a:r>
              <a:rPr lang="de-DE" dirty="0"/>
              <a:t>, kein klassischer Diätplan</a:t>
            </a:r>
          </a:p>
          <a:p>
            <a:r>
              <a:rPr lang="de-DE" dirty="0"/>
              <a:t>Zeiten des Fastens regen die </a:t>
            </a:r>
            <a:r>
              <a:rPr lang="de-DE" b="1" dirty="0">
                <a:solidFill>
                  <a:schemeClr val="accent5"/>
                </a:solidFill>
              </a:rPr>
              <a:t>Fettverbrennung</a:t>
            </a:r>
            <a:r>
              <a:rPr lang="de-DE" dirty="0"/>
              <a:t> an</a:t>
            </a:r>
          </a:p>
          <a:p>
            <a:r>
              <a:rPr lang="de-DE" dirty="0"/>
              <a:t>Beliebte Formen:</a:t>
            </a:r>
          </a:p>
          <a:p>
            <a:pPr lvl="1"/>
            <a:r>
              <a:rPr lang="de-DE" dirty="0"/>
              <a:t>z.B. </a:t>
            </a:r>
            <a:r>
              <a:rPr lang="de-DE" b="1" dirty="0">
                <a:solidFill>
                  <a:schemeClr val="accent5"/>
                </a:solidFill>
              </a:rPr>
              <a:t>16:8</a:t>
            </a:r>
            <a:r>
              <a:rPr lang="de-DE" dirty="0"/>
              <a:t> → 16 Stunden ohne Essen, Essen innerhalb von 8 Stunden</a:t>
            </a:r>
          </a:p>
          <a:p>
            <a:pPr lvl="1"/>
            <a:r>
              <a:rPr lang="de-DE" dirty="0"/>
              <a:t>z.B. </a:t>
            </a:r>
            <a:r>
              <a:rPr lang="de-DE" b="1" dirty="0">
                <a:solidFill>
                  <a:schemeClr val="accent5"/>
                </a:solidFill>
              </a:rPr>
              <a:t>5:2</a:t>
            </a:r>
            <a:r>
              <a:rPr lang="de-DE" dirty="0"/>
              <a:t> → 5 Tage normal essen, 2 Tage stark reduzierte Kalorien</a:t>
            </a:r>
          </a:p>
          <a:p>
            <a:r>
              <a:rPr lang="de-DE" dirty="0"/>
              <a:t>Ziel: Insulinspiegel </a:t>
            </a:r>
            <a:r>
              <a:rPr lang="de-DE" b="1" dirty="0">
                <a:solidFill>
                  <a:schemeClr val="accent5"/>
                </a:solidFill>
              </a:rPr>
              <a:t>senken</a:t>
            </a:r>
            <a:r>
              <a:rPr lang="de-DE" dirty="0"/>
              <a:t>, Fettverbrennung </a:t>
            </a:r>
            <a:r>
              <a:rPr lang="de-DE" b="1" dirty="0">
                <a:solidFill>
                  <a:schemeClr val="accent5"/>
                </a:solidFill>
              </a:rPr>
              <a:t>aktivieren</a:t>
            </a:r>
            <a:r>
              <a:rPr lang="de-DE" dirty="0"/>
              <a:t>, Essverhalten </a:t>
            </a:r>
            <a:r>
              <a:rPr lang="de-DE" b="1" dirty="0">
                <a:solidFill>
                  <a:schemeClr val="accent5"/>
                </a:solidFill>
              </a:rPr>
              <a:t>normalisieren</a:t>
            </a:r>
          </a:p>
        </p:txBody>
      </p:sp>
      <p:sp>
        <p:nvSpPr>
          <p:cNvPr id="5" name="Sprechblase: rechteckig mit abgerundeten Ecken 4">
            <a:extLst>
              <a:ext uri="{FF2B5EF4-FFF2-40B4-BE49-F238E27FC236}">
                <a16:creationId xmlns:a16="http://schemas.microsoft.com/office/drawing/2014/main" id="{F1BEF022-9E18-5BCC-88A3-6CA036D0EBA9}"/>
              </a:ext>
            </a:extLst>
          </p:cNvPr>
          <p:cNvSpPr/>
          <p:nvPr/>
        </p:nvSpPr>
        <p:spPr>
          <a:xfrm>
            <a:off x="7832270" y="365125"/>
            <a:ext cx="2090057" cy="1115786"/>
          </a:xfrm>
          <a:prstGeom prst="wedgeRoundRectCallou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Bekannt?</a:t>
            </a:r>
          </a:p>
        </p:txBody>
      </p:sp>
      <p:sp>
        <p:nvSpPr>
          <p:cNvPr id="7" name="Sprechblase: rechteckig mit abgerundeten Ecken 6">
            <a:extLst>
              <a:ext uri="{FF2B5EF4-FFF2-40B4-BE49-F238E27FC236}">
                <a16:creationId xmlns:a16="http://schemas.microsoft.com/office/drawing/2014/main" id="{091CA979-3596-D585-3F4A-CEDF86C73EFD}"/>
              </a:ext>
            </a:extLst>
          </p:cNvPr>
          <p:cNvSpPr/>
          <p:nvPr/>
        </p:nvSpPr>
        <p:spPr>
          <a:xfrm>
            <a:off x="9492341" y="923018"/>
            <a:ext cx="2090057" cy="11157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Erfahrungen?</a:t>
            </a:r>
          </a:p>
        </p:txBody>
      </p:sp>
    </p:spTree>
    <p:extLst>
      <p:ext uri="{BB962C8B-B14F-4D97-AF65-F5344CB8AC3E}">
        <p14:creationId xmlns:p14="http://schemas.microsoft.com/office/powerpoint/2010/main" val="2029052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Intervallfasten: So geht intermittierendes Fasten">
            <a:extLst>
              <a:ext uri="{FF2B5EF4-FFF2-40B4-BE49-F238E27FC236}">
                <a16:creationId xmlns:a16="http://schemas.microsoft.com/office/drawing/2014/main" id="{2AA1778C-3D7C-8D18-EB64-CACC09150187}"/>
              </a:ext>
            </a:extLst>
          </p:cNvPr>
          <p:cNvPicPr>
            <a:picLocks noChangeAspect="1"/>
          </p:cNvPicPr>
          <p:nvPr/>
        </p:nvPicPr>
        <p:blipFill>
          <a:blip r:embed="rId2">
            <a:alphaModFix amt="35000"/>
          </a:blip>
          <a:srcRect b="-12188"/>
          <a:stretch>
            <a:fillRect/>
          </a:stretch>
        </p:blipFill>
        <p:spPr>
          <a:xfrm>
            <a:off x="0" y="-113846"/>
            <a:ext cx="15740056" cy="7849960"/>
          </a:xfrm>
          <a:prstGeom prst="rect">
            <a:avLst/>
          </a:prstGeom>
        </p:spPr>
      </p:pic>
      <p:sp>
        <p:nvSpPr>
          <p:cNvPr id="2" name="Titel 1">
            <a:extLst>
              <a:ext uri="{FF2B5EF4-FFF2-40B4-BE49-F238E27FC236}">
                <a16:creationId xmlns:a16="http://schemas.microsoft.com/office/drawing/2014/main" id="{119AC36D-B016-3520-97F0-E8C8B5E72AF0}"/>
              </a:ext>
            </a:extLst>
          </p:cNvPr>
          <p:cNvSpPr>
            <a:spLocks noGrp="1"/>
          </p:cNvSpPr>
          <p:nvPr>
            <p:ph type="title"/>
          </p:nvPr>
        </p:nvSpPr>
        <p:spPr/>
        <p:txBody>
          <a:bodyPr>
            <a:normAutofit/>
          </a:bodyPr>
          <a:lstStyle/>
          <a:p>
            <a:r>
              <a:rPr lang="de-DE" sz="3600" dirty="0"/>
              <a:t>Intervallfasten – praktische Umsetzung</a:t>
            </a:r>
          </a:p>
        </p:txBody>
      </p:sp>
      <p:sp>
        <p:nvSpPr>
          <p:cNvPr id="3" name="Inhaltsplatzhalter 2">
            <a:extLst>
              <a:ext uri="{FF2B5EF4-FFF2-40B4-BE49-F238E27FC236}">
                <a16:creationId xmlns:a16="http://schemas.microsoft.com/office/drawing/2014/main" id="{8735AC60-314E-C6DD-4614-E4B566F4F66B}"/>
              </a:ext>
            </a:extLst>
          </p:cNvPr>
          <p:cNvSpPr>
            <a:spLocks noGrp="1"/>
          </p:cNvSpPr>
          <p:nvPr>
            <p:ph idx="1"/>
          </p:nvPr>
        </p:nvSpPr>
        <p:spPr>
          <a:xfrm>
            <a:off x="838201" y="1825625"/>
            <a:ext cx="7104528" cy="4351338"/>
          </a:xfrm>
        </p:spPr>
        <p:txBody>
          <a:bodyPr>
            <a:normAutofit fontScale="85000" lnSpcReduction="10000"/>
          </a:bodyPr>
          <a:lstStyle/>
          <a:p>
            <a:pPr marL="0" indent="0">
              <a:buNone/>
            </a:pPr>
            <a:r>
              <a:rPr lang="de-DE" sz="2400" b="1" dirty="0"/>
              <a:t>Was sollte vermieden werden?</a:t>
            </a:r>
          </a:p>
          <a:p>
            <a:r>
              <a:rPr lang="de-DE" sz="2400" dirty="0"/>
              <a:t>Kein Übermäßiges Essen im Essfenster („Belohnungseffekt“)</a:t>
            </a:r>
          </a:p>
          <a:p>
            <a:r>
              <a:rPr lang="de-DE" sz="2400" dirty="0"/>
              <a:t>Ungesunde Snacks oder zuckerreiche Speisen während der Essenszeit</a:t>
            </a:r>
          </a:p>
          <a:p>
            <a:r>
              <a:rPr lang="de-DE" sz="2400" dirty="0"/>
              <a:t>Zu wenig Flüssigkeit im Fastenfenster</a:t>
            </a:r>
          </a:p>
          <a:p>
            <a:r>
              <a:rPr lang="de-DE" sz="2400" dirty="0"/>
              <a:t>Fastenphasen mit Stress oder Schlafmangel kombinieren</a:t>
            </a:r>
          </a:p>
          <a:p>
            <a:pPr marL="0" indent="0">
              <a:buNone/>
            </a:pPr>
            <a:r>
              <a:rPr lang="de-DE" sz="2400" b="1" dirty="0"/>
              <a:t>Tipps für den Alltag</a:t>
            </a:r>
          </a:p>
          <a:p>
            <a:r>
              <a:rPr lang="de-DE" sz="2400" dirty="0"/>
              <a:t>z. B. mit </a:t>
            </a:r>
            <a:r>
              <a:rPr lang="de-DE" sz="2400" b="1" dirty="0">
                <a:solidFill>
                  <a:schemeClr val="accent5"/>
                </a:solidFill>
              </a:rPr>
              <a:t>Frühstück um 10 Uhr</a:t>
            </a:r>
            <a:r>
              <a:rPr lang="de-DE" sz="2400" dirty="0"/>
              <a:t> starten, </a:t>
            </a:r>
            <a:r>
              <a:rPr lang="de-DE" sz="2400" b="1" dirty="0">
                <a:solidFill>
                  <a:schemeClr val="accent5"/>
                </a:solidFill>
              </a:rPr>
              <a:t>Abendessen bis 18 </a:t>
            </a:r>
            <a:r>
              <a:rPr lang="de-DE" sz="2400" dirty="0"/>
              <a:t>Uhr (16:8)</a:t>
            </a:r>
          </a:p>
          <a:p>
            <a:r>
              <a:rPr lang="de-DE" sz="2400" b="1" dirty="0">
                <a:solidFill>
                  <a:schemeClr val="accent5"/>
                </a:solidFill>
              </a:rPr>
              <a:t>Ungesüßter</a:t>
            </a:r>
            <a:r>
              <a:rPr lang="de-DE" sz="2400" dirty="0"/>
              <a:t> </a:t>
            </a:r>
            <a:r>
              <a:rPr lang="de-DE" sz="2400" b="1" dirty="0">
                <a:solidFill>
                  <a:schemeClr val="accent5"/>
                </a:solidFill>
              </a:rPr>
              <a:t>Tee</a:t>
            </a:r>
            <a:r>
              <a:rPr lang="de-DE" sz="2400" dirty="0"/>
              <a:t>, Wasser &amp; schwarzer Kaffee im Fastenfenster erlaubt</a:t>
            </a:r>
          </a:p>
          <a:p>
            <a:r>
              <a:rPr lang="de-DE" sz="2400" dirty="0"/>
              <a:t>In Essensphasen: </a:t>
            </a:r>
            <a:r>
              <a:rPr lang="de-DE" sz="2400" b="1" dirty="0">
                <a:solidFill>
                  <a:schemeClr val="accent5"/>
                </a:solidFill>
              </a:rPr>
              <a:t>ausgewogene</a:t>
            </a:r>
            <a:r>
              <a:rPr lang="de-DE" sz="2400" dirty="0"/>
              <a:t> </a:t>
            </a:r>
            <a:r>
              <a:rPr lang="de-DE" sz="2400" b="1" dirty="0">
                <a:solidFill>
                  <a:schemeClr val="accent5"/>
                </a:solidFill>
              </a:rPr>
              <a:t>Mahlzeiten</a:t>
            </a:r>
          </a:p>
        </p:txBody>
      </p:sp>
    </p:spTree>
    <p:extLst>
      <p:ext uri="{BB962C8B-B14F-4D97-AF65-F5344CB8AC3E}">
        <p14:creationId xmlns:p14="http://schemas.microsoft.com/office/powerpoint/2010/main" val="12084219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44B4CFF-8BFC-7CFB-54F7-A8AE9FF82E71}"/>
              </a:ext>
            </a:extLst>
          </p:cNvPr>
          <p:cNvPicPr>
            <a:picLocks noChangeAspect="1"/>
          </p:cNvPicPr>
          <p:nvPr/>
        </p:nvPicPr>
        <p:blipFill>
          <a:blip r:embed="rId3"/>
          <a:srcRect r="13595"/>
          <a:stretch>
            <a:fillRect/>
          </a:stretch>
        </p:blipFill>
        <p:spPr>
          <a:xfrm>
            <a:off x="6266329" y="0"/>
            <a:ext cx="5925671" cy="6858000"/>
          </a:xfrm>
          <a:prstGeom prst="rect">
            <a:avLst/>
          </a:prstGeom>
        </p:spPr>
      </p:pic>
      <p:sp>
        <p:nvSpPr>
          <p:cNvPr id="2" name="Titel 1">
            <a:extLst>
              <a:ext uri="{FF2B5EF4-FFF2-40B4-BE49-F238E27FC236}">
                <a16:creationId xmlns:a16="http://schemas.microsoft.com/office/drawing/2014/main" id="{8B033C77-BD8D-DD5C-0BD0-312E88EE0F1D}"/>
              </a:ext>
            </a:extLst>
          </p:cNvPr>
          <p:cNvSpPr>
            <a:spLocks noGrp="1"/>
          </p:cNvSpPr>
          <p:nvPr>
            <p:ph type="title"/>
          </p:nvPr>
        </p:nvSpPr>
        <p:spPr/>
        <p:txBody>
          <a:bodyPr>
            <a:normAutofit/>
          </a:bodyPr>
          <a:lstStyle/>
          <a:p>
            <a:r>
              <a:rPr lang="de-DE" sz="3600" dirty="0"/>
              <a:t>Eiweißreiche Kost</a:t>
            </a:r>
          </a:p>
        </p:txBody>
      </p:sp>
      <p:sp>
        <p:nvSpPr>
          <p:cNvPr id="3" name="Inhaltsplatzhalter 2">
            <a:extLst>
              <a:ext uri="{FF2B5EF4-FFF2-40B4-BE49-F238E27FC236}">
                <a16:creationId xmlns:a16="http://schemas.microsoft.com/office/drawing/2014/main" id="{47E6DDFE-05C8-4759-4A3A-FA0AE990FF0D}"/>
              </a:ext>
            </a:extLst>
          </p:cNvPr>
          <p:cNvSpPr>
            <a:spLocks noGrp="1"/>
          </p:cNvSpPr>
          <p:nvPr>
            <p:ph idx="1"/>
          </p:nvPr>
        </p:nvSpPr>
        <p:spPr>
          <a:xfrm>
            <a:off x="838200" y="1825625"/>
            <a:ext cx="5428129" cy="4351338"/>
          </a:xfrm>
        </p:spPr>
        <p:txBody>
          <a:bodyPr>
            <a:normAutofit fontScale="92500" lnSpcReduction="10000"/>
          </a:bodyPr>
          <a:lstStyle/>
          <a:p>
            <a:r>
              <a:rPr lang="de-DE" dirty="0"/>
              <a:t>Eiweißreiche Kost = Ernährung mit </a:t>
            </a:r>
            <a:r>
              <a:rPr lang="de-DE" b="1" dirty="0">
                <a:solidFill>
                  <a:schemeClr val="accent5"/>
                </a:solidFill>
              </a:rPr>
              <a:t>erhöhtem Anteil an Eiweiß </a:t>
            </a:r>
            <a:r>
              <a:rPr lang="de-DE" dirty="0"/>
              <a:t>(Protein), weniger Kohlenhydraten &amp; Fetten</a:t>
            </a:r>
          </a:p>
          <a:p>
            <a:pPr lvl="1"/>
            <a:r>
              <a:rPr lang="de-DE" dirty="0"/>
              <a:t>Meist 20-30% der Tageskalorienmenge</a:t>
            </a:r>
          </a:p>
          <a:p>
            <a:r>
              <a:rPr lang="de-DE" b="1" dirty="0">
                <a:solidFill>
                  <a:schemeClr val="accent5"/>
                </a:solidFill>
              </a:rPr>
              <a:t>Erhalt</a:t>
            </a:r>
            <a:r>
              <a:rPr lang="de-DE" dirty="0"/>
              <a:t> der </a:t>
            </a:r>
            <a:r>
              <a:rPr lang="de-DE" b="1" dirty="0">
                <a:solidFill>
                  <a:schemeClr val="accent5"/>
                </a:solidFill>
              </a:rPr>
              <a:t>Muskelmasse</a:t>
            </a:r>
            <a:r>
              <a:rPr lang="de-DE" dirty="0"/>
              <a:t> ist wichtig beim Abnehmen</a:t>
            </a:r>
          </a:p>
          <a:p>
            <a:r>
              <a:rPr lang="de-DE" b="1" dirty="0">
                <a:solidFill>
                  <a:schemeClr val="accent5"/>
                </a:solidFill>
              </a:rPr>
              <a:t>Fokus</a:t>
            </a:r>
            <a:r>
              <a:rPr lang="de-DE" dirty="0"/>
              <a:t> auf: Eier, Magerquark, Fleisch, Fisch, Hülsenfrüchte</a:t>
            </a:r>
          </a:p>
          <a:p>
            <a:r>
              <a:rPr lang="de-DE" dirty="0"/>
              <a:t>Ziel: Muskelmasse erhalten &amp; </a:t>
            </a:r>
            <a:r>
              <a:rPr lang="de-DE" b="1" dirty="0">
                <a:solidFill>
                  <a:schemeClr val="accent5"/>
                </a:solidFill>
              </a:rPr>
              <a:t>Fettabbau fördern</a:t>
            </a:r>
          </a:p>
        </p:txBody>
      </p:sp>
      <p:sp>
        <p:nvSpPr>
          <p:cNvPr id="5" name="Textfeld 4">
            <a:extLst>
              <a:ext uri="{FF2B5EF4-FFF2-40B4-BE49-F238E27FC236}">
                <a16:creationId xmlns:a16="http://schemas.microsoft.com/office/drawing/2014/main" id="{91AE6770-6745-A8CF-7361-73FDED41D1B5}"/>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sp>
        <p:nvSpPr>
          <p:cNvPr id="6" name="Sprechblase: rechteckig mit abgerundeten Ecken 5">
            <a:extLst>
              <a:ext uri="{FF2B5EF4-FFF2-40B4-BE49-F238E27FC236}">
                <a16:creationId xmlns:a16="http://schemas.microsoft.com/office/drawing/2014/main" id="{A0F5DC64-8216-4335-4B2A-488BB2A82291}"/>
              </a:ext>
            </a:extLst>
          </p:cNvPr>
          <p:cNvSpPr/>
          <p:nvPr/>
        </p:nvSpPr>
        <p:spPr>
          <a:xfrm>
            <a:off x="7832270" y="365125"/>
            <a:ext cx="2090057" cy="1115786"/>
          </a:xfrm>
          <a:prstGeom prst="wedgeRoundRectCallou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Bekannt?</a:t>
            </a:r>
          </a:p>
        </p:txBody>
      </p:sp>
      <p:sp>
        <p:nvSpPr>
          <p:cNvPr id="8" name="Sprechblase: rechteckig mit abgerundeten Ecken 7">
            <a:extLst>
              <a:ext uri="{FF2B5EF4-FFF2-40B4-BE49-F238E27FC236}">
                <a16:creationId xmlns:a16="http://schemas.microsoft.com/office/drawing/2014/main" id="{3DF6BB94-5C76-A284-B8DC-76BACA419555}"/>
              </a:ext>
            </a:extLst>
          </p:cNvPr>
          <p:cNvSpPr/>
          <p:nvPr/>
        </p:nvSpPr>
        <p:spPr>
          <a:xfrm>
            <a:off x="9492341" y="923018"/>
            <a:ext cx="2090057" cy="11157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Erfahrungen?</a:t>
            </a:r>
          </a:p>
        </p:txBody>
      </p:sp>
    </p:spTree>
    <p:extLst>
      <p:ext uri="{BB962C8B-B14F-4D97-AF65-F5344CB8AC3E}">
        <p14:creationId xmlns:p14="http://schemas.microsoft.com/office/powerpoint/2010/main" val="18164684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36B1B89B-AC3C-55DF-2F8C-A4EB2AC7EFEF}"/>
              </a:ext>
            </a:extLst>
          </p:cNvPr>
          <p:cNvPicPr>
            <a:picLocks noChangeAspect="1"/>
          </p:cNvPicPr>
          <p:nvPr/>
        </p:nvPicPr>
        <p:blipFill>
          <a:blip r:embed="rId2">
            <a:alphaModFix amt="35000"/>
          </a:blip>
          <a:stretch>
            <a:fillRect/>
          </a:stretch>
        </p:blipFill>
        <p:spPr>
          <a:xfrm>
            <a:off x="0" y="0"/>
            <a:ext cx="12185702" cy="6858000"/>
          </a:xfrm>
          <a:prstGeom prst="rect">
            <a:avLst/>
          </a:prstGeom>
        </p:spPr>
      </p:pic>
      <p:sp>
        <p:nvSpPr>
          <p:cNvPr id="3" name="Inhaltsplatzhalter 2">
            <a:extLst>
              <a:ext uri="{FF2B5EF4-FFF2-40B4-BE49-F238E27FC236}">
                <a16:creationId xmlns:a16="http://schemas.microsoft.com/office/drawing/2014/main" id="{0BE4586A-435B-3BFD-6441-E3CDF28FE611}"/>
              </a:ext>
            </a:extLst>
          </p:cNvPr>
          <p:cNvSpPr>
            <a:spLocks noGrp="1"/>
          </p:cNvSpPr>
          <p:nvPr>
            <p:ph idx="1"/>
          </p:nvPr>
        </p:nvSpPr>
        <p:spPr>
          <a:xfrm>
            <a:off x="838200" y="1825625"/>
            <a:ext cx="8096794" cy="4351338"/>
          </a:xfrm>
        </p:spPr>
        <p:txBody>
          <a:bodyPr>
            <a:normAutofit fontScale="92500" lnSpcReduction="10000"/>
          </a:bodyPr>
          <a:lstStyle/>
          <a:p>
            <a:pPr marL="0" indent="0">
              <a:buNone/>
            </a:pPr>
            <a:r>
              <a:rPr lang="de-DE" sz="2400" b="1" dirty="0"/>
              <a:t>Was sollte reduziert werden?</a:t>
            </a:r>
          </a:p>
          <a:p>
            <a:r>
              <a:rPr lang="de-DE" sz="2400" dirty="0"/>
              <a:t>Zucker, Weißmehl, Süßspeisen</a:t>
            </a:r>
          </a:p>
          <a:p>
            <a:r>
              <a:rPr lang="de-DE" sz="2400" dirty="0"/>
              <a:t>Fettige Fleischprodukte</a:t>
            </a:r>
          </a:p>
          <a:p>
            <a:r>
              <a:rPr lang="de-DE" sz="2400" dirty="0"/>
              <a:t>Große Mengen an Fett und Alkohol</a:t>
            </a:r>
          </a:p>
          <a:p>
            <a:r>
              <a:rPr lang="de-DE" sz="2400" dirty="0"/>
              <a:t>Übermäßiger Konsum von Fertigshakes oder „Eiweißprodukten“ mit Zusätzen</a:t>
            </a:r>
          </a:p>
          <a:p>
            <a:pPr marL="0" indent="0">
              <a:buNone/>
            </a:pPr>
            <a:r>
              <a:rPr lang="de-DE" sz="2400" b="1" dirty="0"/>
              <a:t>Tipps für den Alltag</a:t>
            </a:r>
          </a:p>
          <a:p>
            <a:r>
              <a:rPr lang="de-DE" sz="2400" b="1" dirty="0">
                <a:solidFill>
                  <a:schemeClr val="accent5"/>
                </a:solidFill>
              </a:rPr>
              <a:t>Jede</a:t>
            </a:r>
            <a:r>
              <a:rPr lang="de-DE" sz="2400" dirty="0"/>
              <a:t> </a:t>
            </a:r>
            <a:r>
              <a:rPr lang="de-DE" sz="2400" b="1" dirty="0">
                <a:solidFill>
                  <a:schemeClr val="accent5"/>
                </a:solidFill>
              </a:rPr>
              <a:t>Mahlzeit</a:t>
            </a:r>
            <a:r>
              <a:rPr lang="de-DE" sz="2400" dirty="0"/>
              <a:t> enthält eine </a:t>
            </a:r>
            <a:r>
              <a:rPr lang="de-DE" sz="2400" b="1" dirty="0">
                <a:solidFill>
                  <a:schemeClr val="accent5"/>
                </a:solidFill>
              </a:rPr>
              <a:t>Eiweißquelle</a:t>
            </a:r>
          </a:p>
          <a:p>
            <a:r>
              <a:rPr lang="de-DE" sz="2400" b="1" dirty="0">
                <a:solidFill>
                  <a:schemeClr val="accent5"/>
                </a:solidFill>
              </a:rPr>
              <a:t>Kombinieren</a:t>
            </a:r>
            <a:r>
              <a:rPr lang="de-DE" sz="2400" dirty="0"/>
              <a:t> mit </a:t>
            </a:r>
            <a:r>
              <a:rPr lang="de-DE" sz="2400" b="1" dirty="0">
                <a:solidFill>
                  <a:schemeClr val="accent5"/>
                </a:solidFill>
              </a:rPr>
              <a:t>Gemüse</a:t>
            </a:r>
            <a:r>
              <a:rPr lang="de-DE" sz="2400" dirty="0"/>
              <a:t> statt Nudeln oder Brot</a:t>
            </a:r>
          </a:p>
          <a:p>
            <a:r>
              <a:rPr lang="de-DE" sz="2400" b="1" dirty="0">
                <a:solidFill>
                  <a:schemeClr val="accent5"/>
                </a:solidFill>
              </a:rPr>
              <a:t>Fettarme</a:t>
            </a:r>
            <a:r>
              <a:rPr lang="de-DE" sz="2400" dirty="0"/>
              <a:t> </a:t>
            </a:r>
            <a:r>
              <a:rPr lang="de-DE" sz="2400" b="1" dirty="0">
                <a:solidFill>
                  <a:schemeClr val="accent5"/>
                </a:solidFill>
              </a:rPr>
              <a:t>Milchprodukte</a:t>
            </a:r>
            <a:r>
              <a:rPr lang="de-DE" sz="2400" dirty="0"/>
              <a:t> bevorzugen (z. B. Skyr, Hüttenkäse)</a:t>
            </a:r>
          </a:p>
          <a:p>
            <a:r>
              <a:rPr lang="de-DE" sz="2400" b="1" dirty="0">
                <a:solidFill>
                  <a:schemeClr val="accent5"/>
                </a:solidFill>
              </a:rPr>
              <a:t>Ausreichend</a:t>
            </a:r>
            <a:r>
              <a:rPr lang="de-DE" sz="2400" dirty="0"/>
              <a:t> </a:t>
            </a:r>
            <a:r>
              <a:rPr lang="de-DE" sz="2400" b="1" dirty="0">
                <a:solidFill>
                  <a:schemeClr val="accent5"/>
                </a:solidFill>
              </a:rPr>
              <a:t>trinken</a:t>
            </a:r>
            <a:r>
              <a:rPr lang="de-DE" sz="2400" dirty="0"/>
              <a:t> – Protein braucht Wasser!</a:t>
            </a:r>
          </a:p>
        </p:txBody>
      </p:sp>
      <p:sp>
        <p:nvSpPr>
          <p:cNvPr id="2" name="Titel 1">
            <a:extLst>
              <a:ext uri="{FF2B5EF4-FFF2-40B4-BE49-F238E27FC236}">
                <a16:creationId xmlns:a16="http://schemas.microsoft.com/office/drawing/2014/main" id="{64CA7B17-3DC5-97A0-B223-C95042B12F57}"/>
              </a:ext>
            </a:extLst>
          </p:cNvPr>
          <p:cNvSpPr>
            <a:spLocks noGrp="1"/>
          </p:cNvSpPr>
          <p:nvPr>
            <p:ph type="title"/>
          </p:nvPr>
        </p:nvSpPr>
        <p:spPr/>
        <p:txBody>
          <a:bodyPr>
            <a:normAutofit/>
          </a:bodyPr>
          <a:lstStyle/>
          <a:p>
            <a:r>
              <a:rPr lang="de-DE" sz="3600" dirty="0"/>
              <a:t>Eiweißreiche Kost – praktische Umsetzung</a:t>
            </a:r>
          </a:p>
        </p:txBody>
      </p:sp>
      <p:sp>
        <p:nvSpPr>
          <p:cNvPr id="5" name="Textfeld 4">
            <a:extLst>
              <a:ext uri="{FF2B5EF4-FFF2-40B4-BE49-F238E27FC236}">
                <a16:creationId xmlns:a16="http://schemas.microsoft.com/office/drawing/2014/main" id="{8C0A46DF-828E-2886-9AC4-3E29ADC1EF64}"/>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spTree>
    <p:extLst>
      <p:ext uri="{BB962C8B-B14F-4D97-AF65-F5344CB8AC3E}">
        <p14:creationId xmlns:p14="http://schemas.microsoft.com/office/powerpoint/2010/main" val="7321066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3F2011C7-4757-5EC0-DDBA-45AD8039FA88}"/>
              </a:ext>
            </a:extLst>
          </p:cNvPr>
          <p:cNvPicPr>
            <a:picLocks noChangeAspect="1"/>
          </p:cNvPicPr>
          <p:nvPr/>
        </p:nvPicPr>
        <p:blipFill>
          <a:blip r:embed="rId2"/>
          <a:stretch>
            <a:fillRect/>
          </a:stretch>
        </p:blipFill>
        <p:spPr>
          <a:xfrm>
            <a:off x="1907009" y="0"/>
            <a:ext cx="10284991" cy="6858000"/>
          </a:xfrm>
          <a:prstGeom prst="rect">
            <a:avLst/>
          </a:prstGeom>
          <a:ln>
            <a:noFill/>
          </a:ln>
          <a:effectLst>
            <a:softEdge rad="112500"/>
          </a:effectLst>
        </p:spPr>
      </p:pic>
      <p:sp>
        <p:nvSpPr>
          <p:cNvPr id="2" name="Titel 1">
            <a:extLst>
              <a:ext uri="{FF2B5EF4-FFF2-40B4-BE49-F238E27FC236}">
                <a16:creationId xmlns:a16="http://schemas.microsoft.com/office/drawing/2014/main" id="{9BCECC46-0AE1-0358-1F5E-3D4E8DEC3C4F}"/>
              </a:ext>
            </a:extLst>
          </p:cNvPr>
          <p:cNvSpPr>
            <a:spLocks noGrp="1"/>
          </p:cNvSpPr>
          <p:nvPr>
            <p:ph type="title"/>
          </p:nvPr>
        </p:nvSpPr>
        <p:spPr/>
        <p:txBody>
          <a:bodyPr>
            <a:normAutofit/>
          </a:bodyPr>
          <a:lstStyle/>
          <a:p>
            <a:r>
              <a:rPr lang="de-DE" sz="3600" dirty="0"/>
              <a:t>DASH-Diät</a:t>
            </a:r>
          </a:p>
        </p:txBody>
      </p:sp>
      <p:sp>
        <p:nvSpPr>
          <p:cNvPr id="3" name="Inhaltsplatzhalter 2">
            <a:extLst>
              <a:ext uri="{FF2B5EF4-FFF2-40B4-BE49-F238E27FC236}">
                <a16:creationId xmlns:a16="http://schemas.microsoft.com/office/drawing/2014/main" id="{5547AD38-1809-0F53-9351-2BF43B5FA567}"/>
              </a:ext>
            </a:extLst>
          </p:cNvPr>
          <p:cNvSpPr>
            <a:spLocks noGrp="1"/>
          </p:cNvSpPr>
          <p:nvPr>
            <p:ph idx="1"/>
          </p:nvPr>
        </p:nvSpPr>
        <p:spPr>
          <a:xfrm>
            <a:off x="838201" y="1825625"/>
            <a:ext cx="5562600" cy="4351338"/>
          </a:xfrm>
        </p:spPr>
        <p:txBody>
          <a:bodyPr>
            <a:normAutofit fontScale="77500" lnSpcReduction="20000"/>
          </a:bodyPr>
          <a:lstStyle/>
          <a:p>
            <a:r>
              <a:rPr lang="de-DE" dirty="0"/>
              <a:t>DASH (Diät-Ansätze zur Senkung des Bluthochdrucks/Hypertonie) = Ernährungsansatz zur </a:t>
            </a:r>
            <a:r>
              <a:rPr lang="de-DE" b="1" dirty="0">
                <a:solidFill>
                  <a:schemeClr val="accent5"/>
                </a:solidFill>
              </a:rPr>
              <a:t>Blutdrucksenkung</a:t>
            </a:r>
          </a:p>
          <a:p>
            <a:pPr lvl="1"/>
            <a:r>
              <a:rPr lang="de-DE" dirty="0"/>
              <a:t>Entwickelt für Menschen mit Bluthochdruck</a:t>
            </a:r>
          </a:p>
          <a:p>
            <a:r>
              <a:rPr lang="de-DE" b="1" dirty="0">
                <a:solidFill>
                  <a:schemeClr val="accent5"/>
                </a:solidFill>
              </a:rPr>
              <a:t>Übergewicht</a:t>
            </a:r>
            <a:r>
              <a:rPr lang="de-DE" dirty="0"/>
              <a:t> geht häufig auch mit </a:t>
            </a:r>
            <a:r>
              <a:rPr lang="de-DE" b="1" dirty="0">
                <a:solidFill>
                  <a:schemeClr val="accent5"/>
                </a:solidFill>
              </a:rPr>
              <a:t>Bluthochdruck</a:t>
            </a:r>
            <a:r>
              <a:rPr lang="de-DE" dirty="0"/>
              <a:t> einher</a:t>
            </a:r>
          </a:p>
          <a:p>
            <a:r>
              <a:rPr lang="de-DE" b="1" dirty="0">
                <a:solidFill>
                  <a:schemeClr val="accent5"/>
                </a:solidFill>
              </a:rPr>
              <a:t>Schwerpunkt</a:t>
            </a:r>
            <a:r>
              <a:rPr lang="de-DE" dirty="0"/>
              <a:t> auf: Obst, Gemüse, Vollkorn, fettarme Milchprodukte, mageres Eiweiß, salzarme Lebensmittel</a:t>
            </a:r>
          </a:p>
          <a:p>
            <a:r>
              <a:rPr lang="de-DE" dirty="0"/>
              <a:t>Ziel: </a:t>
            </a:r>
            <a:r>
              <a:rPr lang="de-DE" b="1" dirty="0">
                <a:solidFill>
                  <a:schemeClr val="accent5"/>
                </a:solidFill>
              </a:rPr>
              <a:t>Salz- und Fettaufnahme reduzieren</a:t>
            </a:r>
            <a:r>
              <a:rPr lang="de-DE" dirty="0"/>
              <a:t>, dafür mehr Nahrungsmittel mit Kalium, Magnesium, Kalzium</a:t>
            </a:r>
          </a:p>
        </p:txBody>
      </p:sp>
      <p:sp>
        <p:nvSpPr>
          <p:cNvPr id="5" name="Textfeld 4">
            <a:extLst>
              <a:ext uri="{FF2B5EF4-FFF2-40B4-BE49-F238E27FC236}">
                <a16:creationId xmlns:a16="http://schemas.microsoft.com/office/drawing/2014/main" id="{A047F4B2-A176-6437-3E52-0BD96DBCDE97}"/>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sp>
        <p:nvSpPr>
          <p:cNvPr id="6" name="Sprechblase: rechteckig mit abgerundeten Ecken 5">
            <a:extLst>
              <a:ext uri="{FF2B5EF4-FFF2-40B4-BE49-F238E27FC236}">
                <a16:creationId xmlns:a16="http://schemas.microsoft.com/office/drawing/2014/main" id="{B091944B-BF04-FD6B-34CF-2CF2885A0AB4}"/>
              </a:ext>
            </a:extLst>
          </p:cNvPr>
          <p:cNvSpPr/>
          <p:nvPr/>
        </p:nvSpPr>
        <p:spPr>
          <a:xfrm>
            <a:off x="7832270" y="365125"/>
            <a:ext cx="2090057" cy="1115786"/>
          </a:xfrm>
          <a:prstGeom prst="wedgeRoundRectCallou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Bekannt?</a:t>
            </a:r>
          </a:p>
        </p:txBody>
      </p:sp>
      <p:sp>
        <p:nvSpPr>
          <p:cNvPr id="8" name="Sprechblase: rechteckig mit abgerundeten Ecken 7">
            <a:extLst>
              <a:ext uri="{FF2B5EF4-FFF2-40B4-BE49-F238E27FC236}">
                <a16:creationId xmlns:a16="http://schemas.microsoft.com/office/drawing/2014/main" id="{69013466-B39A-DE68-F1D6-F0422D786F35}"/>
              </a:ext>
            </a:extLst>
          </p:cNvPr>
          <p:cNvSpPr/>
          <p:nvPr/>
        </p:nvSpPr>
        <p:spPr>
          <a:xfrm>
            <a:off x="9492341" y="923018"/>
            <a:ext cx="2090057" cy="11157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Erfahrungen?</a:t>
            </a:r>
          </a:p>
        </p:txBody>
      </p:sp>
    </p:spTree>
    <p:extLst>
      <p:ext uri="{BB962C8B-B14F-4D97-AF65-F5344CB8AC3E}">
        <p14:creationId xmlns:p14="http://schemas.microsoft.com/office/powerpoint/2010/main" val="10848270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95E5EDFE-E94E-4BA7-AF51-57756925F2D2}"/>
              </a:ext>
            </a:extLst>
          </p:cNvPr>
          <p:cNvPicPr>
            <a:picLocks noChangeAspect="1"/>
          </p:cNvPicPr>
          <p:nvPr/>
        </p:nvPicPr>
        <p:blipFill>
          <a:blip r:embed="rId2"/>
          <a:srcRect r="62235"/>
          <a:stretch>
            <a:fillRect/>
          </a:stretch>
        </p:blipFill>
        <p:spPr>
          <a:xfrm>
            <a:off x="7593106" y="0"/>
            <a:ext cx="4598894" cy="6849988"/>
          </a:xfrm>
          <a:prstGeom prst="rect">
            <a:avLst/>
          </a:prstGeom>
        </p:spPr>
      </p:pic>
      <p:sp>
        <p:nvSpPr>
          <p:cNvPr id="2" name="Titel 1">
            <a:extLst>
              <a:ext uri="{FF2B5EF4-FFF2-40B4-BE49-F238E27FC236}">
                <a16:creationId xmlns:a16="http://schemas.microsoft.com/office/drawing/2014/main" id="{1E85B618-B499-A011-BD1B-2DA66D10283D}"/>
              </a:ext>
            </a:extLst>
          </p:cNvPr>
          <p:cNvSpPr>
            <a:spLocks noGrp="1"/>
          </p:cNvSpPr>
          <p:nvPr>
            <p:ph type="title"/>
          </p:nvPr>
        </p:nvSpPr>
        <p:spPr/>
        <p:txBody>
          <a:bodyPr>
            <a:normAutofit/>
          </a:bodyPr>
          <a:lstStyle/>
          <a:p>
            <a:r>
              <a:rPr lang="de-DE" sz="3600" dirty="0"/>
              <a:t>DASH-Diät – praktische Umsetzung</a:t>
            </a:r>
          </a:p>
        </p:txBody>
      </p:sp>
      <p:sp>
        <p:nvSpPr>
          <p:cNvPr id="3" name="Inhaltsplatzhalter 2">
            <a:extLst>
              <a:ext uri="{FF2B5EF4-FFF2-40B4-BE49-F238E27FC236}">
                <a16:creationId xmlns:a16="http://schemas.microsoft.com/office/drawing/2014/main" id="{4EB9C19D-40B5-D422-4A97-E1F86982A01A}"/>
              </a:ext>
            </a:extLst>
          </p:cNvPr>
          <p:cNvSpPr>
            <a:spLocks noGrp="1"/>
          </p:cNvSpPr>
          <p:nvPr>
            <p:ph idx="1"/>
          </p:nvPr>
        </p:nvSpPr>
        <p:spPr>
          <a:xfrm>
            <a:off x="838200" y="1825625"/>
            <a:ext cx="6581503" cy="4351338"/>
          </a:xfrm>
        </p:spPr>
        <p:txBody>
          <a:bodyPr>
            <a:normAutofit fontScale="92500" lnSpcReduction="20000"/>
          </a:bodyPr>
          <a:lstStyle/>
          <a:p>
            <a:pPr marL="0" indent="0">
              <a:buNone/>
            </a:pPr>
            <a:r>
              <a:rPr lang="de-DE" sz="2000" b="1" dirty="0"/>
              <a:t>Was sollte reduziert werden?</a:t>
            </a:r>
          </a:p>
          <a:p>
            <a:r>
              <a:rPr lang="de-DE" sz="2000" dirty="0"/>
              <a:t>Salz und salzhaltige Produkte (z. B. Fertiggerichte, Chips, Wurst)</a:t>
            </a:r>
          </a:p>
          <a:p>
            <a:r>
              <a:rPr lang="de-DE" sz="2000" dirty="0"/>
              <a:t>Zuckerreiche Lebensmittel &amp; Getränke</a:t>
            </a:r>
          </a:p>
          <a:p>
            <a:r>
              <a:rPr lang="de-DE" sz="2000" dirty="0"/>
              <a:t>Fettreiche Milchprodukte &amp; rotes Fleisch</a:t>
            </a:r>
          </a:p>
          <a:p>
            <a:r>
              <a:rPr lang="de-DE" sz="2000" dirty="0"/>
              <a:t>Stark verarbeitete Lebensmittel</a:t>
            </a:r>
          </a:p>
          <a:p>
            <a:pPr marL="0" indent="0">
              <a:buNone/>
            </a:pPr>
            <a:r>
              <a:rPr lang="de-DE" sz="2000" b="1" dirty="0"/>
              <a:t>Tipps für den Alltag</a:t>
            </a:r>
          </a:p>
          <a:p>
            <a:r>
              <a:rPr lang="de-DE" sz="2000" b="1" dirty="0">
                <a:solidFill>
                  <a:schemeClr val="accent5"/>
                </a:solidFill>
              </a:rPr>
              <a:t>Max. 5–6 g Salz/Tag </a:t>
            </a:r>
            <a:r>
              <a:rPr lang="de-DE" sz="2000" dirty="0"/>
              <a:t>(ca. 1 TL) – auf Etiketten achten</a:t>
            </a:r>
          </a:p>
          <a:p>
            <a:r>
              <a:rPr lang="de-DE" sz="2000" dirty="0"/>
              <a:t>Mehr </a:t>
            </a:r>
            <a:r>
              <a:rPr lang="de-DE" sz="2100" b="1" dirty="0">
                <a:solidFill>
                  <a:schemeClr val="accent5"/>
                </a:solidFill>
              </a:rPr>
              <a:t>frische</a:t>
            </a:r>
            <a:r>
              <a:rPr lang="de-DE" sz="2000" dirty="0"/>
              <a:t>, </a:t>
            </a:r>
            <a:r>
              <a:rPr lang="de-DE" sz="2100" b="1" dirty="0">
                <a:solidFill>
                  <a:schemeClr val="accent5"/>
                </a:solidFill>
              </a:rPr>
              <a:t>kaliumreiche</a:t>
            </a:r>
            <a:r>
              <a:rPr lang="de-DE" sz="2000" dirty="0"/>
              <a:t> Lebensmittel (z. B. Bananen, Spinat, Kartoffeln)</a:t>
            </a:r>
          </a:p>
          <a:p>
            <a:r>
              <a:rPr lang="de-DE" sz="2100" b="1" dirty="0">
                <a:solidFill>
                  <a:schemeClr val="accent5"/>
                </a:solidFill>
              </a:rPr>
              <a:t>Fettarme</a:t>
            </a:r>
            <a:r>
              <a:rPr lang="de-DE" sz="2000" dirty="0"/>
              <a:t> </a:t>
            </a:r>
            <a:r>
              <a:rPr lang="de-DE" sz="2100" b="1" dirty="0">
                <a:solidFill>
                  <a:schemeClr val="accent5"/>
                </a:solidFill>
              </a:rPr>
              <a:t>Milchprodukte</a:t>
            </a:r>
            <a:r>
              <a:rPr lang="de-DE" sz="2000" dirty="0"/>
              <a:t> bevorzugen</a:t>
            </a:r>
          </a:p>
          <a:p>
            <a:r>
              <a:rPr lang="de-DE" sz="2100" b="1" dirty="0">
                <a:solidFill>
                  <a:schemeClr val="accent5"/>
                </a:solidFill>
              </a:rPr>
              <a:t>Pflanzliche</a:t>
            </a:r>
            <a:r>
              <a:rPr lang="de-DE" sz="2000" dirty="0"/>
              <a:t> </a:t>
            </a:r>
            <a:r>
              <a:rPr lang="de-DE" sz="2100" b="1" dirty="0">
                <a:solidFill>
                  <a:schemeClr val="accent5"/>
                </a:solidFill>
              </a:rPr>
              <a:t>Öle</a:t>
            </a:r>
            <a:r>
              <a:rPr lang="de-DE" sz="2000" dirty="0"/>
              <a:t> statt tierischer Fette verwenden</a:t>
            </a:r>
          </a:p>
          <a:p>
            <a:r>
              <a:rPr lang="de-DE" sz="2000" dirty="0"/>
              <a:t>Mahlzeiten </a:t>
            </a:r>
            <a:r>
              <a:rPr lang="de-DE" sz="2100" b="1" dirty="0">
                <a:solidFill>
                  <a:schemeClr val="accent5"/>
                </a:solidFill>
              </a:rPr>
              <a:t>selbst</a:t>
            </a:r>
            <a:r>
              <a:rPr lang="de-DE" sz="2000" dirty="0"/>
              <a:t> </a:t>
            </a:r>
            <a:r>
              <a:rPr lang="de-DE" sz="2100" b="1" dirty="0">
                <a:solidFill>
                  <a:schemeClr val="accent5"/>
                </a:solidFill>
              </a:rPr>
              <a:t>zubereiten</a:t>
            </a:r>
            <a:r>
              <a:rPr lang="de-DE" sz="2000" dirty="0"/>
              <a:t> – weniger Fertigprodukte</a:t>
            </a:r>
          </a:p>
          <a:p>
            <a:endParaRPr lang="de-DE" sz="2000" dirty="0"/>
          </a:p>
        </p:txBody>
      </p:sp>
      <p:sp>
        <p:nvSpPr>
          <p:cNvPr id="5" name="Textfeld 4">
            <a:extLst>
              <a:ext uri="{FF2B5EF4-FFF2-40B4-BE49-F238E27FC236}">
                <a16:creationId xmlns:a16="http://schemas.microsoft.com/office/drawing/2014/main" id="{9D157A7B-B0C1-0047-F31A-75C53E87C809}"/>
              </a:ext>
            </a:extLst>
          </p:cNvPr>
          <p:cNvSpPr txBox="1"/>
          <p:nvPr/>
        </p:nvSpPr>
        <p:spPr>
          <a:xfrm>
            <a:off x="11143315" y="0"/>
            <a:ext cx="1048685" cy="369332"/>
          </a:xfrm>
          <a:prstGeom prst="rect">
            <a:avLst/>
          </a:prstGeom>
          <a:noFill/>
        </p:spPr>
        <p:txBody>
          <a:bodyPr wrap="none" rtlCol="0">
            <a:spAutoFit/>
          </a:bodyPr>
          <a:lstStyle/>
          <a:p>
            <a:r>
              <a:rPr lang="de-DE" dirty="0">
                <a:solidFill>
                  <a:srgbClr val="FF0000"/>
                </a:solidFill>
              </a:rPr>
              <a:t>2. Ebene</a:t>
            </a:r>
          </a:p>
        </p:txBody>
      </p:sp>
    </p:spTree>
    <p:extLst>
      <p:ext uri="{BB962C8B-B14F-4D97-AF65-F5344CB8AC3E}">
        <p14:creationId xmlns:p14="http://schemas.microsoft.com/office/powerpoint/2010/main" val="1208240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62AFEB61-6977-EA59-3F66-2D869159F19B}"/>
              </a:ext>
            </a:extLst>
          </p:cNvPr>
          <p:cNvPicPr>
            <a:picLocks noChangeAspect="1"/>
          </p:cNvPicPr>
          <p:nvPr/>
        </p:nvPicPr>
        <p:blipFill>
          <a:blip r:embed="rId2"/>
          <a:srcRect l="35072" b="7125"/>
          <a:stretch>
            <a:fillRect/>
          </a:stretch>
        </p:blipFill>
        <p:spPr>
          <a:xfrm>
            <a:off x="5483087" y="0"/>
            <a:ext cx="6708913" cy="6858000"/>
          </a:xfrm>
          <a:prstGeom prst="rect">
            <a:avLst/>
          </a:prstGeom>
        </p:spPr>
      </p:pic>
      <p:sp>
        <p:nvSpPr>
          <p:cNvPr id="2" name="Titel 1">
            <a:extLst>
              <a:ext uri="{FF2B5EF4-FFF2-40B4-BE49-F238E27FC236}">
                <a16:creationId xmlns:a16="http://schemas.microsoft.com/office/drawing/2014/main" id="{AE3A8A3C-3438-88F9-3469-299D64A187C4}"/>
              </a:ext>
            </a:extLst>
          </p:cNvPr>
          <p:cNvSpPr>
            <a:spLocks noGrp="1"/>
          </p:cNvSpPr>
          <p:nvPr>
            <p:ph type="title"/>
          </p:nvPr>
        </p:nvSpPr>
        <p:spPr/>
        <p:txBody>
          <a:bodyPr>
            <a:normAutofit/>
          </a:bodyPr>
          <a:lstStyle/>
          <a:p>
            <a:r>
              <a:rPr lang="de-DE" sz="3600" dirty="0" err="1"/>
              <a:t>Formuladiät</a:t>
            </a:r>
            <a:endParaRPr lang="de-DE" sz="3600" dirty="0"/>
          </a:p>
        </p:txBody>
      </p:sp>
      <p:sp>
        <p:nvSpPr>
          <p:cNvPr id="3" name="Inhaltsplatzhalter 2">
            <a:extLst>
              <a:ext uri="{FF2B5EF4-FFF2-40B4-BE49-F238E27FC236}">
                <a16:creationId xmlns:a16="http://schemas.microsoft.com/office/drawing/2014/main" id="{547F10F0-5EAE-77C8-D505-9D420622A466}"/>
              </a:ext>
            </a:extLst>
          </p:cNvPr>
          <p:cNvSpPr>
            <a:spLocks noGrp="1"/>
          </p:cNvSpPr>
          <p:nvPr>
            <p:ph idx="1"/>
          </p:nvPr>
        </p:nvSpPr>
        <p:spPr>
          <a:xfrm>
            <a:off x="838200" y="1825625"/>
            <a:ext cx="4644887" cy="4667250"/>
          </a:xfrm>
        </p:spPr>
        <p:txBody>
          <a:bodyPr>
            <a:normAutofit fontScale="70000" lnSpcReduction="20000"/>
          </a:bodyPr>
          <a:lstStyle/>
          <a:p>
            <a:r>
              <a:rPr lang="de-DE" dirty="0"/>
              <a:t>Abnehmen mit </a:t>
            </a:r>
            <a:r>
              <a:rPr lang="de-DE" b="1" dirty="0">
                <a:solidFill>
                  <a:schemeClr val="accent5"/>
                </a:solidFill>
              </a:rPr>
              <a:t>industriell hergestelltem Mahlzeitenersatz </a:t>
            </a:r>
            <a:r>
              <a:rPr lang="de-DE" dirty="0"/>
              <a:t>(z. B. Shakes, Suppen, Riegel)</a:t>
            </a:r>
          </a:p>
          <a:p>
            <a:r>
              <a:rPr lang="de-DE" sz="2900" b="1" dirty="0">
                <a:solidFill>
                  <a:schemeClr val="accent5"/>
                </a:solidFill>
              </a:rPr>
              <a:t>Kalorienkontrollierte</a:t>
            </a:r>
            <a:r>
              <a:rPr lang="de-DE" dirty="0"/>
              <a:t> Ernährung: meist </a:t>
            </a:r>
            <a:r>
              <a:rPr lang="de-DE" sz="2900" b="1" dirty="0">
                <a:solidFill>
                  <a:schemeClr val="accent5"/>
                </a:solidFill>
              </a:rPr>
              <a:t>800–1200 kcal/Tag</a:t>
            </a:r>
          </a:p>
          <a:p>
            <a:r>
              <a:rPr lang="de-DE" dirty="0"/>
              <a:t>Einsatz z. B. bei </a:t>
            </a:r>
            <a:r>
              <a:rPr lang="de-DE" sz="2900" b="1" dirty="0">
                <a:solidFill>
                  <a:schemeClr val="accent5"/>
                </a:solidFill>
              </a:rPr>
              <a:t>starkem</a:t>
            </a:r>
            <a:r>
              <a:rPr lang="de-DE" dirty="0"/>
              <a:t> </a:t>
            </a:r>
            <a:r>
              <a:rPr lang="de-DE" sz="2900" b="1" dirty="0">
                <a:solidFill>
                  <a:schemeClr val="accent5"/>
                </a:solidFill>
              </a:rPr>
              <a:t>Übergewicht</a:t>
            </a:r>
            <a:r>
              <a:rPr lang="de-DE" dirty="0"/>
              <a:t>, metabolischem Syndrom, Typ-2-Diabetes</a:t>
            </a:r>
          </a:p>
          <a:p>
            <a:r>
              <a:rPr lang="de-DE" sz="2900" b="1" dirty="0">
                <a:solidFill>
                  <a:schemeClr val="accent5"/>
                </a:solidFill>
              </a:rPr>
              <a:t>Zeitlich</a:t>
            </a:r>
            <a:r>
              <a:rPr lang="de-DE" dirty="0"/>
              <a:t> </a:t>
            </a:r>
            <a:r>
              <a:rPr lang="de-DE" sz="2900" b="1" dirty="0">
                <a:solidFill>
                  <a:schemeClr val="accent5"/>
                </a:solidFill>
              </a:rPr>
              <a:t>begrenzte</a:t>
            </a:r>
            <a:r>
              <a:rPr lang="de-DE" dirty="0"/>
              <a:t> Ernährungsform (max. 12 Wochen) </a:t>
            </a:r>
          </a:p>
          <a:p>
            <a:r>
              <a:rPr lang="de-DE" dirty="0"/>
              <a:t>Sollte </a:t>
            </a:r>
            <a:r>
              <a:rPr lang="de-DE" sz="2900" b="1" dirty="0">
                <a:solidFill>
                  <a:schemeClr val="accent5"/>
                </a:solidFill>
              </a:rPr>
              <a:t>medizinisch</a:t>
            </a:r>
            <a:r>
              <a:rPr lang="de-DE" dirty="0"/>
              <a:t> </a:t>
            </a:r>
            <a:r>
              <a:rPr lang="de-DE" sz="2900" b="1" dirty="0">
                <a:solidFill>
                  <a:schemeClr val="accent5"/>
                </a:solidFill>
              </a:rPr>
              <a:t>begleitet</a:t>
            </a:r>
            <a:r>
              <a:rPr lang="de-DE" dirty="0"/>
              <a:t> werden</a:t>
            </a:r>
          </a:p>
          <a:p>
            <a:r>
              <a:rPr lang="de-DE" sz="2900" b="1" dirty="0">
                <a:solidFill>
                  <a:schemeClr val="accent5"/>
                </a:solidFill>
              </a:rPr>
              <a:t>Rasche</a:t>
            </a:r>
            <a:r>
              <a:rPr lang="de-DE" dirty="0"/>
              <a:t> </a:t>
            </a:r>
            <a:r>
              <a:rPr lang="de-DE" sz="2900" b="1" dirty="0">
                <a:solidFill>
                  <a:schemeClr val="accent5"/>
                </a:solidFill>
              </a:rPr>
              <a:t>Gewichtsabnahme</a:t>
            </a:r>
            <a:r>
              <a:rPr lang="de-DE" dirty="0"/>
              <a:t> möglich</a:t>
            </a:r>
          </a:p>
          <a:p>
            <a:r>
              <a:rPr lang="de-DE" dirty="0"/>
              <a:t>Kann den </a:t>
            </a:r>
            <a:r>
              <a:rPr lang="de-DE" sz="2900" b="1" dirty="0">
                <a:solidFill>
                  <a:schemeClr val="accent5"/>
                </a:solidFill>
              </a:rPr>
              <a:t>Einstieg</a:t>
            </a:r>
            <a:r>
              <a:rPr lang="de-DE" dirty="0"/>
              <a:t> in eine </a:t>
            </a:r>
            <a:r>
              <a:rPr lang="de-DE" sz="2900" b="1" dirty="0">
                <a:solidFill>
                  <a:schemeClr val="accent5"/>
                </a:solidFill>
              </a:rPr>
              <a:t>langfristige</a:t>
            </a:r>
            <a:r>
              <a:rPr lang="de-DE" dirty="0"/>
              <a:t> </a:t>
            </a:r>
            <a:r>
              <a:rPr lang="de-DE" sz="2900" b="1" dirty="0">
                <a:solidFill>
                  <a:schemeClr val="accent5"/>
                </a:solidFill>
              </a:rPr>
              <a:t>Verhaltensänderung</a:t>
            </a:r>
            <a:r>
              <a:rPr lang="de-DE" dirty="0"/>
              <a:t> erleichtern</a:t>
            </a:r>
          </a:p>
        </p:txBody>
      </p:sp>
      <p:sp>
        <p:nvSpPr>
          <p:cNvPr id="5" name="Sprechblase: rechteckig mit abgerundeten Ecken 4">
            <a:extLst>
              <a:ext uri="{FF2B5EF4-FFF2-40B4-BE49-F238E27FC236}">
                <a16:creationId xmlns:a16="http://schemas.microsoft.com/office/drawing/2014/main" id="{35FA7F2C-F6A6-8495-99BE-74B4928BD28D}"/>
              </a:ext>
            </a:extLst>
          </p:cNvPr>
          <p:cNvSpPr/>
          <p:nvPr/>
        </p:nvSpPr>
        <p:spPr>
          <a:xfrm>
            <a:off x="7832270" y="365125"/>
            <a:ext cx="2090057" cy="1115786"/>
          </a:xfrm>
          <a:prstGeom prst="wedgeRoundRectCallou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Bekannt?</a:t>
            </a:r>
          </a:p>
        </p:txBody>
      </p:sp>
      <p:sp>
        <p:nvSpPr>
          <p:cNvPr id="7" name="Sprechblase: rechteckig mit abgerundeten Ecken 6">
            <a:extLst>
              <a:ext uri="{FF2B5EF4-FFF2-40B4-BE49-F238E27FC236}">
                <a16:creationId xmlns:a16="http://schemas.microsoft.com/office/drawing/2014/main" id="{9000A2E7-F08F-C0D9-0090-0A92C42E2616}"/>
              </a:ext>
            </a:extLst>
          </p:cNvPr>
          <p:cNvSpPr/>
          <p:nvPr/>
        </p:nvSpPr>
        <p:spPr>
          <a:xfrm>
            <a:off x="9492341" y="923018"/>
            <a:ext cx="2090057" cy="11157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Erfahrungen?</a:t>
            </a:r>
          </a:p>
        </p:txBody>
      </p:sp>
    </p:spTree>
    <p:extLst>
      <p:ext uri="{BB962C8B-B14F-4D97-AF65-F5344CB8AC3E}">
        <p14:creationId xmlns:p14="http://schemas.microsoft.com/office/powerpoint/2010/main" val="971681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600DC3-0689-E63D-9D4C-4692BF5A396E}"/>
              </a:ext>
            </a:extLst>
          </p:cNvPr>
          <p:cNvSpPr>
            <a:spLocks noGrp="1"/>
          </p:cNvSpPr>
          <p:nvPr>
            <p:ph type="title"/>
          </p:nvPr>
        </p:nvSpPr>
        <p:spPr/>
        <p:txBody>
          <a:bodyPr/>
          <a:lstStyle/>
          <a:p>
            <a:r>
              <a:rPr lang="de-DE" dirty="0"/>
              <a:t>MOVE-Challenge: So schätze ich mich ein…</a:t>
            </a:r>
          </a:p>
        </p:txBody>
      </p:sp>
      <p:sp>
        <p:nvSpPr>
          <p:cNvPr id="3" name="Inhaltsplatzhalter 2">
            <a:extLst>
              <a:ext uri="{FF2B5EF4-FFF2-40B4-BE49-F238E27FC236}">
                <a16:creationId xmlns:a16="http://schemas.microsoft.com/office/drawing/2014/main" id="{64456AB7-A75B-3126-BFC2-9FCC577B8763}"/>
              </a:ext>
            </a:extLst>
          </p:cNvPr>
          <p:cNvSpPr>
            <a:spLocks noGrp="1"/>
          </p:cNvSpPr>
          <p:nvPr>
            <p:ph idx="1"/>
          </p:nvPr>
        </p:nvSpPr>
        <p:spPr>
          <a:xfrm>
            <a:off x="838200" y="1825624"/>
            <a:ext cx="8614637" cy="4805289"/>
          </a:xfrm>
        </p:spPr>
        <p:txBody>
          <a:bodyPr>
            <a:normAutofit fontScale="62500" lnSpcReduction="20000"/>
          </a:bodyPr>
          <a:lstStyle/>
          <a:p>
            <a:r>
              <a:rPr lang="de-DE" dirty="0"/>
              <a:t>Welche meiner Eigenschaften und Fähigkeiten machen mich zuversichtlich, dass ich meine Gewichtsziele erreiche?</a:t>
            </a:r>
          </a:p>
          <a:p>
            <a:pPr marL="0" indent="0">
              <a:buNone/>
            </a:pPr>
            <a:r>
              <a:rPr lang="de-DE" dirty="0"/>
              <a:t>________________________________________________________________________________________________________________________________________________________________</a:t>
            </a:r>
          </a:p>
          <a:p>
            <a:r>
              <a:rPr lang="de-DE" dirty="0"/>
              <a:t>Welche meiner Eigenschaften könnten mir im Weg stehen?</a:t>
            </a:r>
          </a:p>
          <a:p>
            <a:pPr marL="0" indent="0">
              <a:buNone/>
            </a:pPr>
            <a:r>
              <a:rPr lang="de-DE" dirty="0"/>
              <a:t>________________________________________________________________________________________________________________________________________________________________</a:t>
            </a:r>
          </a:p>
          <a:p>
            <a:r>
              <a:rPr lang="de-DE" dirty="0"/>
              <a:t>Welche Lebensumstände (z.B. Partnerschaft, Freunde, Beruf) machen mich zuversichtlich, dass ich meine Gewichtsziele erreiche?</a:t>
            </a:r>
          </a:p>
          <a:p>
            <a:pPr marL="0" indent="0">
              <a:buNone/>
            </a:pPr>
            <a:r>
              <a:rPr lang="de-DE" dirty="0"/>
              <a:t>________________________________________________________________________________________________________________________________________________________________</a:t>
            </a:r>
          </a:p>
          <a:p>
            <a:r>
              <a:rPr lang="de-DE" dirty="0"/>
              <a:t>Welche Lebensumstände (z.B. Partnerschaft, Freunde, Beruf) könnten mir erschweren, meine Gewichtsziele zu erreichen?</a:t>
            </a:r>
          </a:p>
          <a:p>
            <a:pPr marL="0" indent="0">
              <a:buNone/>
            </a:pPr>
            <a:r>
              <a:rPr lang="de-DE" dirty="0"/>
              <a:t>________________________________________________________________________________________________________________________________________________________________</a:t>
            </a:r>
          </a:p>
          <a:p>
            <a:pPr marL="0" indent="0">
              <a:buNone/>
            </a:pPr>
            <a:endParaRPr lang="de-DE" dirty="0"/>
          </a:p>
        </p:txBody>
      </p:sp>
    </p:spTree>
    <p:extLst>
      <p:ext uri="{BB962C8B-B14F-4D97-AF65-F5344CB8AC3E}">
        <p14:creationId xmlns:p14="http://schemas.microsoft.com/office/powerpoint/2010/main" val="15150645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57A27C8E-97A1-CB81-6F92-275442F3C634}"/>
              </a:ext>
            </a:extLst>
          </p:cNvPr>
          <p:cNvPicPr>
            <a:picLocks noChangeAspect="1"/>
          </p:cNvPicPr>
          <p:nvPr/>
        </p:nvPicPr>
        <p:blipFill>
          <a:blip r:embed="rId3"/>
          <a:stretch>
            <a:fillRect/>
          </a:stretch>
        </p:blipFill>
        <p:spPr>
          <a:xfrm>
            <a:off x="7620000" y="0"/>
            <a:ext cx="4572000" cy="6858000"/>
          </a:xfrm>
          <a:prstGeom prst="rect">
            <a:avLst/>
          </a:prstGeom>
        </p:spPr>
      </p:pic>
      <p:sp>
        <p:nvSpPr>
          <p:cNvPr id="2" name="Titel 1">
            <a:extLst>
              <a:ext uri="{FF2B5EF4-FFF2-40B4-BE49-F238E27FC236}">
                <a16:creationId xmlns:a16="http://schemas.microsoft.com/office/drawing/2014/main" id="{7F0D9A21-3554-770E-D3B4-D8AF5B32D066}"/>
              </a:ext>
            </a:extLst>
          </p:cNvPr>
          <p:cNvSpPr>
            <a:spLocks noGrp="1"/>
          </p:cNvSpPr>
          <p:nvPr>
            <p:ph type="title"/>
          </p:nvPr>
        </p:nvSpPr>
        <p:spPr/>
        <p:txBody>
          <a:bodyPr>
            <a:normAutofit/>
          </a:bodyPr>
          <a:lstStyle/>
          <a:p>
            <a:r>
              <a:rPr lang="de-DE" sz="3600" dirty="0" err="1"/>
              <a:t>Formuladiät</a:t>
            </a:r>
            <a:r>
              <a:rPr lang="de-DE" sz="3600" dirty="0"/>
              <a:t> – praktische Umsetzung</a:t>
            </a:r>
          </a:p>
        </p:txBody>
      </p:sp>
      <p:sp>
        <p:nvSpPr>
          <p:cNvPr id="3" name="Inhaltsplatzhalter 2">
            <a:extLst>
              <a:ext uri="{FF2B5EF4-FFF2-40B4-BE49-F238E27FC236}">
                <a16:creationId xmlns:a16="http://schemas.microsoft.com/office/drawing/2014/main" id="{44979FD8-28DC-0960-198C-EE023CB0BD98}"/>
              </a:ext>
            </a:extLst>
          </p:cNvPr>
          <p:cNvSpPr>
            <a:spLocks noGrp="1"/>
          </p:cNvSpPr>
          <p:nvPr>
            <p:ph idx="1"/>
          </p:nvPr>
        </p:nvSpPr>
        <p:spPr>
          <a:xfrm>
            <a:off x="838200" y="1825625"/>
            <a:ext cx="6973389" cy="4351338"/>
          </a:xfrm>
        </p:spPr>
        <p:txBody>
          <a:bodyPr>
            <a:normAutofit fontScale="85000" lnSpcReduction="10000"/>
          </a:bodyPr>
          <a:lstStyle/>
          <a:p>
            <a:pPr marL="0" indent="0">
              <a:buNone/>
            </a:pPr>
            <a:r>
              <a:rPr lang="de-DE" sz="2400" b="1" dirty="0"/>
              <a:t>Was ist zu beachten?</a:t>
            </a:r>
          </a:p>
          <a:p>
            <a:r>
              <a:rPr lang="de-DE" sz="2400" b="1" dirty="0">
                <a:solidFill>
                  <a:schemeClr val="accent5"/>
                </a:solidFill>
              </a:rPr>
              <a:t>Nicht</a:t>
            </a:r>
            <a:r>
              <a:rPr lang="de-DE" sz="2400" dirty="0"/>
              <a:t> zur </a:t>
            </a:r>
            <a:r>
              <a:rPr lang="de-DE" sz="2400" b="1" dirty="0">
                <a:solidFill>
                  <a:schemeClr val="accent5"/>
                </a:solidFill>
              </a:rPr>
              <a:t>dauerhaften</a:t>
            </a:r>
            <a:r>
              <a:rPr lang="de-DE" sz="2400" dirty="0"/>
              <a:t> </a:t>
            </a:r>
            <a:r>
              <a:rPr lang="de-DE" sz="2400" b="1" dirty="0">
                <a:solidFill>
                  <a:schemeClr val="accent5"/>
                </a:solidFill>
              </a:rPr>
              <a:t>Anwendung</a:t>
            </a:r>
            <a:r>
              <a:rPr lang="de-DE" sz="2400" dirty="0"/>
              <a:t> gedacht</a:t>
            </a:r>
          </a:p>
          <a:p>
            <a:r>
              <a:rPr lang="de-DE" sz="2400" dirty="0"/>
              <a:t>Ist ohne </a:t>
            </a:r>
            <a:r>
              <a:rPr lang="de-DE" sz="2400" b="1" dirty="0">
                <a:solidFill>
                  <a:schemeClr val="accent5"/>
                </a:solidFill>
              </a:rPr>
              <a:t>Umstellung</a:t>
            </a:r>
            <a:r>
              <a:rPr lang="de-DE" sz="2400" dirty="0"/>
              <a:t> der </a:t>
            </a:r>
            <a:r>
              <a:rPr lang="de-DE" sz="2400" b="1" dirty="0">
                <a:solidFill>
                  <a:schemeClr val="accent5"/>
                </a:solidFill>
              </a:rPr>
              <a:t>Ernährung</a:t>
            </a:r>
            <a:r>
              <a:rPr lang="de-DE" sz="2400" dirty="0"/>
              <a:t> oft nicht nachhaltig </a:t>
            </a:r>
          </a:p>
          <a:p>
            <a:pPr lvl="1"/>
            <a:r>
              <a:rPr lang="de-DE" sz="2000" dirty="0"/>
              <a:t>Hohes Risiko für Wiederzunahme des Gewichts (Jo-Jo-Effekt) </a:t>
            </a:r>
          </a:p>
          <a:p>
            <a:r>
              <a:rPr lang="de-DE" sz="2400" b="1" dirty="0">
                <a:solidFill>
                  <a:schemeClr val="accent5"/>
                </a:solidFill>
              </a:rPr>
              <a:t>Keine „echte“ Umstellung </a:t>
            </a:r>
            <a:r>
              <a:rPr lang="de-DE" sz="2400" dirty="0"/>
              <a:t>des Essverhaltens, wenn nicht begleitet</a:t>
            </a:r>
          </a:p>
          <a:p>
            <a:pPr marL="0" indent="0">
              <a:buNone/>
            </a:pPr>
            <a:r>
              <a:rPr lang="de-DE" sz="2400" b="1" dirty="0"/>
              <a:t>Tipps für den Alltag</a:t>
            </a:r>
          </a:p>
          <a:p>
            <a:r>
              <a:rPr lang="de-DE" sz="2400" b="1" dirty="0">
                <a:solidFill>
                  <a:schemeClr val="accent5"/>
                </a:solidFill>
              </a:rPr>
              <a:t>3–5 Portionen/Tag </a:t>
            </a:r>
            <a:r>
              <a:rPr lang="de-DE" sz="2400" dirty="0"/>
              <a:t>je nach Phase</a:t>
            </a:r>
          </a:p>
          <a:p>
            <a:r>
              <a:rPr lang="de-DE" sz="2400" dirty="0"/>
              <a:t>Ausreichend </a:t>
            </a:r>
            <a:r>
              <a:rPr lang="de-DE" sz="2400" b="1" dirty="0">
                <a:solidFill>
                  <a:schemeClr val="accent5"/>
                </a:solidFill>
              </a:rPr>
              <a:t>trinken</a:t>
            </a:r>
            <a:r>
              <a:rPr lang="de-DE" sz="2400" dirty="0"/>
              <a:t>: 2–3 Liter kalorienfreie Flüssigkeit täglich</a:t>
            </a:r>
          </a:p>
          <a:p>
            <a:r>
              <a:rPr lang="de-DE" sz="2400" dirty="0"/>
              <a:t>Übergang zu </a:t>
            </a:r>
            <a:r>
              <a:rPr lang="de-DE" sz="2400" b="1" dirty="0">
                <a:solidFill>
                  <a:schemeClr val="accent5"/>
                </a:solidFill>
              </a:rPr>
              <a:t>fester</a:t>
            </a:r>
            <a:r>
              <a:rPr lang="de-DE" sz="2400" dirty="0"/>
              <a:t> </a:t>
            </a:r>
            <a:r>
              <a:rPr lang="de-DE" sz="2400" b="1" dirty="0">
                <a:solidFill>
                  <a:schemeClr val="accent5"/>
                </a:solidFill>
              </a:rPr>
              <a:t>Nahrung</a:t>
            </a:r>
            <a:r>
              <a:rPr lang="de-DE" sz="2400" dirty="0"/>
              <a:t> </a:t>
            </a:r>
            <a:r>
              <a:rPr lang="de-DE" sz="2400" b="1" dirty="0">
                <a:solidFill>
                  <a:schemeClr val="accent5"/>
                </a:solidFill>
              </a:rPr>
              <a:t>langsam</a:t>
            </a:r>
            <a:r>
              <a:rPr lang="de-DE" sz="2400" dirty="0"/>
              <a:t> gestalten</a:t>
            </a:r>
          </a:p>
          <a:p>
            <a:r>
              <a:rPr lang="de-DE" sz="2400" b="1" dirty="0">
                <a:solidFill>
                  <a:schemeClr val="accent5"/>
                </a:solidFill>
              </a:rPr>
              <a:t>Begleitend</a:t>
            </a:r>
            <a:r>
              <a:rPr lang="de-DE" sz="2400" dirty="0"/>
              <a:t>: Bewegung, Verhaltenstherapie, Ernährungsschulung</a:t>
            </a:r>
          </a:p>
        </p:txBody>
      </p:sp>
    </p:spTree>
    <p:extLst>
      <p:ext uri="{BB962C8B-B14F-4D97-AF65-F5344CB8AC3E}">
        <p14:creationId xmlns:p14="http://schemas.microsoft.com/office/powerpoint/2010/main" val="13338343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C67228A-7339-6F15-65C1-5FF6B177253C}"/>
              </a:ext>
            </a:extLst>
          </p:cNvPr>
          <p:cNvPicPr>
            <a:picLocks noChangeAspect="1"/>
          </p:cNvPicPr>
          <p:nvPr/>
        </p:nvPicPr>
        <p:blipFill>
          <a:blip r:embed="rId2"/>
          <a:stretch>
            <a:fillRect/>
          </a:stretch>
        </p:blipFill>
        <p:spPr>
          <a:xfrm flipH="1">
            <a:off x="3030995" y="0"/>
            <a:ext cx="9161005" cy="6858000"/>
          </a:xfrm>
          <a:prstGeom prst="rect">
            <a:avLst/>
          </a:prstGeom>
          <a:effectLst>
            <a:softEdge rad="317500"/>
          </a:effectLst>
        </p:spPr>
      </p:pic>
      <p:sp>
        <p:nvSpPr>
          <p:cNvPr id="2" name="Titel 1">
            <a:extLst>
              <a:ext uri="{FF2B5EF4-FFF2-40B4-BE49-F238E27FC236}">
                <a16:creationId xmlns:a16="http://schemas.microsoft.com/office/drawing/2014/main" id="{BE20A0B6-6FE5-134E-957C-BFD2342C1445}"/>
              </a:ext>
            </a:extLst>
          </p:cNvPr>
          <p:cNvSpPr>
            <a:spLocks noGrp="1"/>
          </p:cNvSpPr>
          <p:nvPr>
            <p:ph type="title"/>
          </p:nvPr>
        </p:nvSpPr>
        <p:spPr>
          <a:xfrm>
            <a:off x="838200" y="365125"/>
            <a:ext cx="7234825" cy="1325563"/>
          </a:xfrm>
        </p:spPr>
        <p:txBody>
          <a:bodyPr>
            <a:normAutofit/>
          </a:bodyPr>
          <a:lstStyle/>
          <a:p>
            <a:r>
              <a:rPr lang="de-DE" sz="3600" dirty="0"/>
              <a:t>Welche Art der Ernährungsumstellung könnten Sie sich vorstellen?  </a:t>
            </a:r>
          </a:p>
        </p:txBody>
      </p:sp>
      <p:sp>
        <p:nvSpPr>
          <p:cNvPr id="3" name="Inhaltsplatzhalter 2">
            <a:extLst>
              <a:ext uri="{FF2B5EF4-FFF2-40B4-BE49-F238E27FC236}">
                <a16:creationId xmlns:a16="http://schemas.microsoft.com/office/drawing/2014/main" id="{379236DC-A49A-B03B-AFF8-4A9ED37FE4DA}"/>
              </a:ext>
            </a:extLst>
          </p:cNvPr>
          <p:cNvSpPr>
            <a:spLocks noGrp="1"/>
          </p:cNvSpPr>
          <p:nvPr>
            <p:ph idx="1"/>
          </p:nvPr>
        </p:nvSpPr>
        <p:spPr>
          <a:xfrm>
            <a:off x="838200" y="1825625"/>
            <a:ext cx="4585447" cy="4351338"/>
          </a:xfrm>
        </p:spPr>
        <p:txBody>
          <a:bodyPr>
            <a:normAutofit fontScale="92500" lnSpcReduction="10000"/>
          </a:bodyPr>
          <a:lstStyle/>
          <a:p>
            <a:r>
              <a:rPr lang="de-DE" dirty="0"/>
              <a:t>Haben Sie schon mal eine Strategie </a:t>
            </a:r>
            <a:r>
              <a:rPr lang="de-DE" b="1" dirty="0">
                <a:solidFill>
                  <a:schemeClr val="accent5"/>
                </a:solidFill>
              </a:rPr>
              <a:t>probiert</a:t>
            </a:r>
            <a:r>
              <a:rPr lang="de-DE" dirty="0"/>
              <a:t>?</a:t>
            </a:r>
          </a:p>
          <a:p>
            <a:r>
              <a:rPr lang="de-DE" dirty="0"/>
              <a:t>Was </a:t>
            </a:r>
            <a:r>
              <a:rPr lang="de-DE" b="1" dirty="0">
                <a:solidFill>
                  <a:schemeClr val="accent5"/>
                </a:solidFill>
              </a:rPr>
              <a:t>passt</a:t>
            </a:r>
            <a:r>
              <a:rPr lang="de-DE" dirty="0"/>
              <a:t> am besten in Ihren </a:t>
            </a:r>
            <a:r>
              <a:rPr lang="de-DE" b="1" dirty="0">
                <a:solidFill>
                  <a:schemeClr val="accent5"/>
                </a:solidFill>
              </a:rPr>
              <a:t>Alltag</a:t>
            </a:r>
            <a:r>
              <a:rPr lang="de-DE" dirty="0"/>
              <a:t>?</a:t>
            </a:r>
          </a:p>
          <a:p>
            <a:r>
              <a:rPr lang="de-DE" dirty="0"/>
              <a:t>Welche Umstellung würde Ihnen </a:t>
            </a:r>
            <a:r>
              <a:rPr lang="de-DE" b="1" dirty="0">
                <a:solidFill>
                  <a:schemeClr val="accent5"/>
                </a:solidFill>
              </a:rPr>
              <a:t>leicht</a:t>
            </a:r>
            <a:r>
              <a:rPr lang="de-DE" dirty="0"/>
              <a:t> </a:t>
            </a:r>
            <a:r>
              <a:rPr lang="de-DE" b="1" dirty="0">
                <a:solidFill>
                  <a:schemeClr val="accent5"/>
                </a:solidFill>
              </a:rPr>
              <a:t>fallen</a:t>
            </a:r>
            <a:r>
              <a:rPr lang="de-DE" dirty="0"/>
              <a:t>?</a:t>
            </a:r>
          </a:p>
          <a:p>
            <a:r>
              <a:rPr lang="de-DE" dirty="0"/>
              <a:t>Bei welcher Strategie müssten Sie am </a:t>
            </a:r>
            <a:r>
              <a:rPr lang="de-DE" b="1" dirty="0">
                <a:solidFill>
                  <a:schemeClr val="accent5"/>
                </a:solidFill>
              </a:rPr>
              <a:t>meisten</a:t>
            </a:r>
            <a:r>
              <a:rPr lang="de-DE" dirty="0"/>
              <a:t> </a:t>
            </a:r>
            <a:r>
              <a:rPr lang="de-DE" b="1" dirty="0">
                <a:solidFill>
                  <a:schemeClr val="accent5"/>
                </a:solidFill>
              </a:rPr>
              <a:t>verzichten</a:t>
            </a:r>
            <a:r>
              <a:rPr lang="de-DE" dirty="0"/>
              <a:t>?</a:t>
            </a:r>
          </a:p>
          <a:p>
            <a:r>
              <a:rPr lang="de-DE" dirty="0"/>
              <a:t>Was </a:t>
            </a:r>
            <a:r>
              <a:rPr lang="de-DE" b="1" dirty="0">
                <a:solidFill>
                  <a:schemeClr val="accent5"/>
                </a:solidFill>
              </a:rPr>
              <a:t>möchten</a:t>
            </a:r>
            <a:r>
              <a:rPr lang="de-DE" dirty="0"/>
              <a:t> Sie </a:t>
            </a:r>
            <a:r>
              <a:rPr lang="de-DE" b="1" dirty="0">
                <a:solidFill>
                  <a:schemeClr val="accent5"/>
                </a:solidFill>
              </a:rPr>
              <a:t>ausprobieren</a:t>
            </a:r>
            <a:r>
              <a:rPr lang="de-DE" dirty="0"/>
              <a:t>?</a:t>
            </a:r>
          </a:p>
        </p:txBody>
      </p:sp>
      <p:sp>
        <p:nvSpPr>
          <p:cNvPr id="9" name="Textfeld 8">
            <a:extLst>
              <a:ext uri="{FF2B5EF4-FFF2-40B4-BE49-F238E27FC236}">
                <a16:creationId xmlns:a16="http://schemas.microsoft.com/office/drawing/2014/main" id="{A7E36748-A2B2-3147-E3F6-E4C608217ED1}"/>
              </a:ext>
            </a:extLst>
          </p:cNvPr>
          <p:cNvSpPr txBox="1"/>
          <p:nvPr/>
        </p:nvSpPr>
        <p:spPr>
          <a:xfrm>
            <a:off x="6606988" y="6858000"/>
            <a:ext cx="6096000" cy="369332"/>
          </a:xfrm>
          <a:prstGeom prst="rect">
            <a:avLst/>
          </a:prstGeom>
          <a:noFill/>
        </p:spPr>
        <p:txBody>
          <a:bodyPr wrap="square">
            <a:spAutoFit/>
          </a:bodyPr>
          <a:lstStyle/>
          <a:p>
            <a:r>
              <a:rPr lang="de-DE" dirty="0"/>
              <a:t>VSB_2025-09-22_0107.jpg</a:t>
            </a:r>
          </a:p>
        </p:txBody>
      </p:sp>
    </p:spTree>
    <p:extLst>
      <p:ext uri="{BB962C8B-B14F-4D97-AF65-F5344CB8AC3E}">
        <p14:creationId xmlns:p14="http://schemas.microsoft.com/office/powerpoint/2010/main" val="278165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91C8F-92EB-8694-45A7-D29353397E6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2117F2A-09C5-1CCA-8235-519EB33C34F4}"/>
              </a:ext>
            </a:extLst>
          </p:cNvPr>
          <p:cNvSpPr>
            <a:spLocks noGrp="1"/>
          </p:cNvSpPr>
          <p:nvPr>
            <p:ph type="title"/>
          </p:nvPr>
        </p:nvSpPr>
        <p:spPr/>
        <p:txBody>
          <a:bodyPr/>
          <a:lstStyle/>
          <a:p>
            <a:r>
              <a:rPr lang="de-DE" dirty="0"/>
              <a:t>Essgewohnheiten erkennen</a:t>
            </a:r>
          </a:p>
        </p:txBody>
      </p:sp>
      <p:sp>
        <p:nvSpPr>
          <p:cNvPr id="3" name="Inhaltsplatzhalter 2">
            <a:extLst>
              <a:ext uri="{FF2B5EF4-FFF2-40B4-BE49-F238E27FC236}">
                <a16:creationId xmlns:a16="http://schemas.microsoft.com/office/drawing/2014/main" id="{A43AAA2C-F410-AB37-BE63-E037BE4BA5E1}"/>
              </a:ext>
            </a:extLst>
          </p:cNvPr>
          <p:cNvSpPr>
            <a:spLocks noGrp="1"/>
          </p:cNvSpPr>
          <p:nvPr>
            <p:ph idx="1"/>
          </p:nvPr>
        </p:nvSpPr>
        <p:spPr>
          <a:xfrm>
            <a:off x="838200" y="1825625"/>
            <a:ext cx="5784669" cy="4351338"/>
          </a:xfrm>
        </p:spPr>
        <p:txBody>
          <a:bodyPr>
            <a:normAutofit fontScale="92500"/>
          </a:bodyPr>
          <a:lstStyle/>
          <a:p>
            <a:r>
              <a:rPr lang="de-DE" sz="2400" dirty="0"/>
              <a:t>Gewohnheiten sind wichtig, sie </a:t>
            </a:r>
            <a:r>
              <a:rPr lang="de-DE" sz="2400" b="1" dirty="0">
                <a:solidFill>
                  <a:schemeClr val="accent5"/>
                </a:solidFill>
              </a:rPr>
              <a:t>sparen Zeit </a:t>
            </a:r>
            <a:r>
              <a:rPr lang="de-DE" sz="2400" dirty="0"/>
              <a:t>und Energie und </a:t>
            </a:r>
            <a:r>
              <a:rPr lang="de-DE" sz="2400" b="1" dirty="0">
                <a:solidFill>
                  <a:schemeClr val="accent5"/>
                </a:solidFill>
              </a:rPr>
              <a:t>vermitteln</a:t>
            </a:r>
            <a:r>
              <a:rPr lang="de-DE" sz="2400" dirty="0"/>
              <a:t> </a:t>
            </a:r>
            <a:r>
              <a:rPr lang="de-DE" sz="2400" b="1" dirty="0">
                <a:solidFill>
                  <a:schemeClr val="accent5"/>
                </a:solidFill>
              </a:rPr>
              <a:t>Sicherheit</a:t>
            </a:r>
          </a:p>
          <a:p>
            <a:r>
              <a:rPr lang="de-DE" sz="2400" dirty="0"/>
              <a:t>Gewohnheiten entstehen durch </a:t>
            </a:r>
            <a:r>
              <a:rPr lang="de-DE" sz="2400" b="1" dirty="0">
                <a:solidFill>
                  <a:schemeClr val="accent5"/>
                </a:solidFill>
              </a:rPr>
              <a:t>Wiederholung</a:t>
            </a:r>
          </a:p>
          <a:p>
            <a:r>
              <a:rPr lang="de-DE" sz="2400" dirty="0"/>
              <a:t>Viele Entscheidungen rund ums Essen laufen </a:t>
            </a:r>
            <a:r>
              <a:rPr lang="de-DE" sz="2400" b="1" dirty="0">
                <a:solidFill>
                  <a:schemeClr val="accent5"/>
                </a:solidFill>
              </a:rPr>
              <a:t>unbewusst</a:t>
            </a:r>
            <a:r>
              <a:rPr lang="de-DE" sz="2400" dirty="0"/>
              <a:t> – aus Gewohnheit heraus</a:t>
            </a:r>
          </a:p>
          <a:p>
            <a:r>
              <a:rPr lang="de-DE" sz="2400" dirty="0"/>
              <a:t>Häufig ist einem gar </a:t>
            </a:r>
            <a:r>
              <a:rPr lang="de-DE" sz="2400" b="1" dirty="0">
                <a:solidFill>
                  <a:schemeClr val="accent5"/>
                </a:solidFill>
              </a:rPr>
              <a:t>nicht bewusst</a:t>
            </a:r>
            <a:r>
              <a:rPr lang="de-DE" sz="2400" dirty="0"/>
              <a:t>, </a:t>
            </a:r>
            <a:r>
              <a:rPr lang="de-DE" sz="2400" b="1" dirty="0">
                <a:solidFill>
                  <a:schemeClr val="accent5"/>
                </a:solidFill>
              </a:rPr>
              <a:t>welche</a:t>
            </a:r>
            <a:r>
              <a:rPr lang="de-DE" sz="2400" dirty="0"/>
              <a:t> </a:t>
            </a:r>
            <a:r>
              <a:rPr lang="de-DE" sz="2400" b="1" dirty="0">
                <a:solidFill>
                  <a:schemeClr val="accent5"/>
                </a:solidFill>
              </a:rPr>
              <a:t>Gewohnheiten</a:t>
            </a:r>
            <a:r>
              <a:rPr lang="de-DE" sz="2400" dirty="0"/>
              <a:t> man hat, z.B. warum, wann und wie viel man isst</a:t>
            </a:r>
          </a:p>
          <a:p>
            <a:r>
              <a:rPr lang="de-DE" sz="2400" dirty="0"/>
              <a:t>Ein </a:t>
            </a:r>
            <a:r>
              <a:rPr lang="de-DE" sz="2400" b="1" dirty="0">
                <a:solidFill>
                  <a:schemeClr val="accent5"/>
                </a:solidFill>
              </a:rPr>
              <a:t>erster Schritt</a:t>
            </a:r>
            <a:r>
              <a:rPr lang="de-DE" sz="2400" dirty="0"/>
              <a:t>: Herausfinden, </a:t>
            </a:r>
            <a:r>
              <a:rPr lang="de-DE" sz="2400" b="1" dirty="0">
                <a:solidFill>
                  <a:schemeClr val="accent5"/>
                </a:solidFill>
              </a:rPr>
              <a:t>welche</a:t>
            </a:r>
            <a:r>
              <a:rPr lang="de-DE" sz="2400" dirty="0"/>
              <a:t> </a:t>
            </a:r>
            <a:r>
              <a:rPr lang="de-DE" sz="2400" b="1" dirty="0">
                <a:solidFill>
                  <a:schemeClr val="accent5"/>
                </a:solidFill>
              </a:rPr>
              <a:t>Gewohnheiten</a:t>
            </a:r>
            <a:r>
              <a:rPr lang="de-DE" sz="2400" dirty="0"/>
              <a:t> man beim Essen hat</a:t>
            </a:r>
          </a:p>
        </p:txBody>
      </p:sp>
      <p:pic>
        <p:nvPicPr>
          <p:cNvPr id="13" name="Grafik 12">
            <a:extLst>
              <a:ext uri="{FF2B5EF4-FFF2-40B4-BE49-F238E27FC236}">
                <a16:creationId xmlns:a16="http://schemas.microsoft.com/office/drawing/2014/main" id="{46D4F2FD-E318-EDCE-B4C5-3CC76A6B12E9}"/>
              </a:ext>
            </a:extLst>
          </p:cNvPr>
          <p:cNvPicPr>
            <a:picLocks noChangeAspect="1"/>
          </p:cNvPicPr>
          <p:nvPr/>
        </p:nvPicPr>
        <p:blipFill>
          <a:blip r:embed="rId2"/>
          <a:stretch>
            <a:fillRect/>
          </a:stretch>
        </p:blipFill>
        <p:spPr>
          <a:xfrm flipH="1">
            <a:off x="7146783" y="0"/>
            <a:ext cx="5045217" cy="6858000"/>
          </a:xfrm>
          <a:prstGeom prst="rect">
            <a:avLst/>
          </a:prstGeom>
        </p:spPr>
      </p:pic>
      <p:sp>
        <p:nvSpPr>
          <p:cNvPr id="5" name="Textfeld 4">
            <a:extLst>
              <a:ext uri="{FF2B5EF4-FFF2-40B4-BE49-F238E27FC236}">
                <a16:creationId xmlns:a16="http://schemas.microsoft.com/office/drawing/2014/main" id="{FD635290-2BCB-D721-4EB5-F55A002C7D5A}"/>
              </a:ext>
            </a:extLst>
          </p:cNvPr>
          <p:cNvSpPr txBox="1"/>
          <p:nvPr/>
        </p:nvSpPr>
        <p:spPr>
          <a:xfrm>
            <a:off x="7584141" y="6858000"/>
            <a:ext cx="6096000" cy="369332"/>
          </a:xfrm>
          <a:prstGeom prst="rect">
            <a:avLst/>
          </a:prstGeom>
          <a:noFill/>
        </p:spPr>
        <p:txBody>
          <a:bodyPr wrap="square">
            <a:spAutoFit/>
          </a:bodyPr>
          <a:lstStyle/>
          <a:p>
            <a:r>
              <a:rPr lang="de-DE" dirty="0"/>
              <a:t>VSB_2025-09-24_0213.jpg</a:t>
            </a:r>
          </a:p>
        </p:txBody>
      </p:sp>
    </p:spTree>
    <p:extLst>
      <p:ext uri="{BB962C8B-B14F-4D97-AF65-F5344CB8AC3E}">
        <p14:creationId xmlns:p14="http://schemas.microsoft.com/office/powerpoint/2010/main" val="16592138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3613B-CAEA-5845-11CA-D0B7A6AA1C2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5029EA-FBD4-3EEC-7BC3-E752FD286D31}"/>
              </a:ext>
            </a:extLst>
          </p:cNvPr>
          <p:cNvSpPr>
            <a:spLocks noGrp="1"/>
          </p:cNvSpPr>
          <p:nvPr>
            <p:ph type="title"/>
          </p:nvPr>
        </p:nvSpPr>
        <p:spPr/>
        <p:txBody>
          <a:bodyPr/>
          <a:lstStyle/>
          <a:p>
            <a:r>
              <a:rPr lang="de-DE" dirty="0"/>
              <a:t>MOVE-Challenge: Meine Gewichtskurve</a:t>
            </a:r>
          </a:p>
        </p:txBody>
      </p:sp>
      <p:sp>
        <p:nvSpPr>
          <p:cNvPr id="3" name="Inhaltsplatzhalter 2">
            <a:extLst>
              <a:ext uri="{FF2B5EF4-FFF2-40B4-BE49-F238E27FC236}">
                <a16:creationId xmlns:a16="http://schemas.microsoft.com/office/drawing/2014/main" id="{C826CDB8-DC38-B377-B877-6C6F06CC850E}"/>
              </a:ext>
            </a:extLst>
          </p:cNvPr>
          <p:cNvSpPr>
            <a:spLocks noGrp="1"/>
          </p:cNvSpPr>
          <p:nvPr>
            <p:ph idx="1"/>
          </p:nvPr>
        </p:nvSpPr>
        <p:spPr/>
        <p:txBody>
          <a:bodyPr/>
          <a:lstStyle/>
          <a:p>
            <a:endParaRPr lang="de-DE" dirty="0"/>
          </a:p>
        </p:txBody>
      </p:sp>
      <p:pic>
        <p:nvPicPr>
          <p:cNvPr id="4" name="Grafik 3">
            <a:extLst>
              <a:ext uri="{FF2B5EF4-FFF2-40B4-BE49-F238E27FC236}">
                <a16:creationId xmlns:a16="http://schemas.microsoft.com/office/drawing/2014/main" id="{4E981841-E1FF-5C4C-7E45-CCD845B47FDD}"/>
              </a:ext>
            </a:extLst>
          </p:cNvPr>
          <p:cNvPicPr>
            <a:picLocks noChangeAspect="1"/>
          </p:cNvPicPr>
          <p:nvPr/>
        </p:nvPicPr>
        <p:blipFill>
          <a:blip r:embed="rId2"/>
          <a:srcRect t="20486"/>
          <a:stretch>
            <a:fillRect/>
          </a:stretch>
        </p:blipFill>
        <p:spPr>
          <a:xfrm>
            <a:off x="1834856" y="1862596"/>
            <a:ext cx="8848562" cy="4995404"/>
          </a:xfrm>
          <a:prstGeom prst="rect">
            <a:avLst/>
          </a:prstGeom>
        </p:spPr>
      </p:pic>
      <p:sp>
        <p:nvSpPr>
          <p:cNvPr id="5" name="Textfeld 4">
            <a:extLst>
              <a:ext uri="{FF2B5EF4-FFF2-40B4-BE49-F238E27FC236}">
                <a16:creationId xmlns:a16="http://schemas.microsoft.com/office/drawing/2014/main" id="{D8B4728D-DA3B-0321-4419-FDF3C5D95F82}"/>
              </a:ext>
            </a:extLst>
          </p:cNvPr>
          <p:cNvSpPr txBox="1"/>
          <p:nvPr/>
        </p:nvSpPr>
        <p:spPr>
          <a:xfrm>
            <a:off x="7207526" y="6488668"/>
            <a:ext cx="4890185" cy="369332"/>
          </a:xfrm>
          <a:prstGeom prst="rect">
            <a:avLst/>
          </a:prstGeom>
          <a:noFill/>
        </p:spPr>
        <p:txBody>
          <a:bodyPr wrap="none" rtlCol="0">
            <a:spAutoFit/>
          </a:bodyPr>
          <a:lstStyle/>
          <a:p>
            <a:r>
              <a:rPr lang="de-DE" i="1" dirty="0">
                <a:solidFill>
                  <a:srgbClr val="FF0000"/>
                </a:solidFill>
              </a:rPr>
              <a:t>Für das Arbeitsblatt bitte andere Werte nehmen</a:t>
            </a:r>
          </a:p>
        </p:txBody>
      </p:sp>
      <p:sp>
        <p:nvSpPr>
          <p:cNvPr id="7" name="Textfeld 6">
            <a:extLst>
              <a:ext uri="{FF2B5EF4-FFF2-40B4-BE49-F238E27FC236}">
                <a16:creationId xmlns:a16="http://schemas.microsoft.com/office/drawing/2014/main" id="{2E353014-66C6-4250-8741-9C8D80F26C4D}"/>
              </a:ext>
            </a:extLst>
          </p:cNvPr>
          <p:cNvSpPr txBox="1"/>
          <p:nvPr/>
        </p:nvSpPr>
        <p:spPr>
          <a:xfrm>
            <a:off x="591459" y="13719"/>
            <a:ext cx="5737917" cy="369332"/>
          </a:xfrm>
          <a:prstGeom prst="rect">
            <a:avLst/>
          </a:prstGeom>
          <a:noFill/>
        </p:spPr>
        <p:txBody>
          <a:bodyPr wrap="none" rtlCol="0">
            <a:spAutoFit/>
          </a:bodyPr>
          <a:lstStyle/>
          <a:p>
            <a:r>
              <a:rPr lang="de-DE" i="1" dirty="0">
                <a:solidFill>
                  <a:srgbClr val="FF0000"/>
                </a:solidFill>
              </a:rPr>
              <a:t>An dieser Stelle bitte nur die Kurve bis Woche 4 zeichnen</a:t>
            </a:r>
          </a:p>
        </p:txBody>
      </p:sp>
    </p:spTree>
    <p:extLst>
      <p:ext uri="{BB962C8B-B14F-4D97-AF65-F5344CB8AC3E}">
        <p14:creationId xmlns:p14="http://schemas.microsoft.com/office/powerpoint/2010/main" val="3483636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8E349-EC98-9DEC-FEE9-14CE5618F09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DBF3AA1-05EE-56DF-37EC-7CF5A5C45918}"/>
              </a:ext>
            </a:extLst>
          </p:cNvPr>
          <p:cNvSpPr>
            <a:spLocks noGrp="1"/>
          </p:cNvSpPr>
          <p:nvPr>
            <p:ph type="title"/>
          </p:nvPr>
        </p:nvSpPr>
        <p:spPr/>
        <p:txBody>
          <a:bodyPr/>
          <a:lstStyle/>
          <a:p>
            <a:r>
              <a:rPr lang="de-DE" dirty="0"/>
              <a:t>MOVE-Challenge: Meine Zufriedenheit</a:t>
            </a:r>
          </a:p>
        </p:txBody>
      </p:sp>
      <p:graphicFrame>
        <p:nvGraphicFramePr>
          <p:cNvPr id="9" name="Tabelle 8">
            <a:extLst>
              <a:ext uri="{FF2B5EF4-FFF2-40B4-BE49-F238E27FC236}">
                <a16:creationId xmlns:a16="http://schemas.microsoft.com/office/drawing/2014/main" id="{05E135FE-4D64-24CF-383B-88D42CA51C24}"/>
              </a:ext>
            </a:extLst>
          </p:cNvPr>
          <p:cNvGraphicFramePr>
            <a:graphicFrameLocks noGrp="1"/>
          </p:cNvGraphicFramePr>
          <p:nvPr/>
        </p:nvGraphicFramePr>
        <p:xfrm>
          <a:off x="972453" y="1902959"/>
          <a:ext cx="10247094" cy="3708400"/>
        </p:xfrm>
        <a:graphic>
          <a:graphicData uri="http://schemas.openxmlformats.org/drawingml/2006/table">
            <a:tbl>
              <a:tblPr firstRow="1" bandRow="1">
                <a:tableStyleId>{5940675A-B579-460E-94D1-54222C63F5DA}</a:tableStyleId>
              </a:tblPr>
              <a:tblGrid>
                <a:gridCol w="394119">
                  <a:extLst>
                    <a:ext uri="{9D8B030D-6E8A-4147-A177-3AD203B41FA5}">
                      <a16:colId xmlns:a16="http://schemas.microsoft.com/office/drawing/2014/main" val="2233812032"/>
                    </a:ext>
                  </a:extLst>
                </a:gridCol>
                <a:gridCol w="394119">
                  <a:extLst>
                    <a:ext uri="{9D8B030D-6E8A-4147-A177-3AD203B41FA5}">
                      <a16:colId xmlns:a16="http://schemas.microsoft.com/office/drawing/2014/main" val="3529999955"/>
                    </a:ext>
                  </a:extLst>
                </a:gridCol>
                <a:gridCol w="394119">
                  <a:extLst>
                    <a:ext uri="{9D8B030D-6E8A-4147-A177-3AD203B41FA5}">
                      <a16:colId xmlns:a16="http://schemas.microsoft.com/office/drawing/2014/main" val="2088661982"/>
                    </a:ext>
                  </a:extLst>
                </a:gridCol>
                <a:gridCol w="394119">
                  <a:extLst>
                    <a:ext uri="{9D8B030D-6E8A-4147-A177-3AD203B41FA5}">
                      <a16:colId xmlns:a16="http://schemas.microsoft.com/office/drawing/2014/main" val="1356711527"/>
                    </a:ext>
                  </a:extLst>
                </a:gridCol>
                <a:gridCol w="394119">
                  <a:extLst>
                    <a:ext uri="{9D8B030D-6E8A-4147-A177-3AD203B41FA5}">
                      <a16:colId xmlns:a16="http://schemas.microsoft.com/office/drawing/2014/main" val="2358358217"/>
                    </a:ext>
                  </a:extLst>
                </a:gridCol>
                <a:gridCol w="394119">
                  <a:extLst>
                    <a:ext uri="{9D8B030D-6E8A-4147-A177-3AD203B41FA5}">
                      <a16:colId xmlns:a16="http://schemas.microsoft.com/office/drawing/2014/main" val="3516678340"/>
                    </a:ext>
                  </a:extLst>
                </a:gridCol>
                <a:gridCol w="394119">
                  <a:extLst>
                    <a:ext uri="{9D8B030D-6E8A-4147-A177-3AD203B41FA5}">
                      <a16:colId xmlns:a16="http://schemas.microsoft.com/office/drawing/2014/main" val="4290971518"/>
                    </a:ext>
                  </a:extLst>
                </a:gridCol>
                <a:gridCol w="394119">
                  <a:extLst>
                    <a:ext uri="{9D8B030D-6E8A-4147-A177-3AD203B41FA5}">
                      <a16:colId xmlns:a16="http://schemas.microsoft.com/office/drawing/2014/main" val="1344825393"/>
                    </a:ext>
                  </a:extLst>
                </a:gridCol>
                <a:gridCol w="394119">
                  <a:extLst>
                    <a:ext uri="{9D8B030D-6E8A-4147-A177-3AD203B41FA5}">
                      <a16:colId xmlns:a16="http://schemas.microsoft.com/office/drawing/2014/main" val="3930909123"/>
                    </a:ext>
                  </a:extLst>
                </a:gridCol>
                <a:gridCol w="394119">
                  <a:extLst>
                    <a:ext uri="{9D8B030D-6E8A-4147-A177-3AD203B41FA5}">
                      <a16:colId xmlns:a16="http://schemas.microsoft.com/office/drawing/2014/main" val="199882858"/>
                    </a:ext>
                  </a:extLst>
                </a:gridCol>
                <a:gridCol w="394119">
                  <a:extLst>
                    <a:ext uri="{9D8B030D-6E8A-4147-A177-3AD203B41FA5}">
                      <a16:colId xmlns:a16="http://schemas.microsoft.com/office/drawing/2014/main" val="1006876811"/>
                    </a:ext>
                  </a:extLst>
                </a:gridCol>
                <a:gridCol w="394119">
                  <a:extLst>
                    <a:ext uri="{9D8B030D-6E8A-4147-A177-3AD203B41FA5}">
                      <a16:colId xmlns:a16="http://schemas.microsoft.com/office/drawing/2014/main" val="4257751211"/>
                    </a:ext>
                  </a:extLst>
                </a:gridCol>
                <a:gridCol w="394119">
                  <a:extLst>
                    <a:ext uri="{9D8B030D-6E8A-4147-A177-3AD203B41FA5}">
                      <a16:colId xmlns:a16="http://schemas.microsoft.com/office/drawing/2014/main" val="382921335"/>
                    </a:ext>
                  </a:extLst>
                </a:gridCol>
                <a:gridCol w="394119">
                  <a:extLst>
                    <a:ext uri="{9D8B030D-6E8A-4147-A177-3AD203B41FA5}">
                      <a16:colId xmlns:a16="http://schemas.microsoft.com/office/drawing/2014/main" val="3417062132"/>
                    </a:ext>
                  </a:extLst>
                </a:gridCol>
                <a:gridCol w="394119">
                  <a:extLst>
                    <a:ext uri="{9D8B030D-6E8A-4147-A177-3AD203B41FA5}">
                      <a16:colId xmlns:a16="http://schemas.microsoft.com/office/drawing/2014/main" val="3645980703"/>
                    </a:ext>
                  </a:extLst>
                </a:gridCol>
                <a:gridCol w="394119">
                  <a:extLst>
                    <a:ext uri="{9D8B030D-6E8A-4147-A177-3AD203B41FA5}">
                      <a16:colId xmlns:a16="http://schemas.microsoft.com/office/drawing/2014/main" val="1068102886"/>
                    </a:ext>
                  </a:extLst>
                </a:gridCol>
                <a:gridCol w="394119">
                  <a:extLst>
                    <a:ext uri="{9D8B030D-6E8A-4147-A177-3AD203B41FA5}">
                      <a16:colId xmlns:a16="http://schemas.microsoft.com/office/drawing/2014/main" val="2975158183"/>
                    </a:ext>
                  </a:extLst>
                </a:gridCol>
                <a:gridCol w="394119">
                  <a:extLst>
                    <a:ext uri="{9D8B030D-6E8A-4147-A177-3AD203B41FA5}">
                      <a16:colId xmlns:a16="http://schemas.microsoft.com/office/drawing/2014/main" val="1188515599"/>
                    </a:ext>
                  </a:extLst>
                </a:gridCol>
                <a:gridCol w="394119">
                  <a:extLst>
                    <a:ext uri="{9D8B030D-6E8A-4147-A177-3AD203B41FA5}">
                      <a16:colId xmlns:a16="http://schemas.microsoft.com/office/drawing/2014/main" val="3363442117"/>
                    </a:ext>
                  </a:extLst>
                </a:gridCol>
                <a:gridCol w="394119">
                  <a:extLst>
                    <a:ext uri="{9D8B030D-6E8A-4147-A177-3AD203B41FA5}">
                      <a16:colId xmlns:a16="http://schemas.microsoft.com/office/drawing/2014/main" val="876424543"/>
                    </a:ext>
                  </a:extLst>
                </a:gridCol>
                <a:gridCol w="394119">
                  <a:extLst>
                    <a:ext uri="{9D8B030D-6E8A-4147-A177-3AD203B41FA5}">
                      <a16:colId xmlns:a16="http://schemas.microsoft.com/office/drawing/2014/main" val="499759990"/>
                    </a:ext>
                  </a:extLst>
                </a:gridCol>
                <a:gridCol w="394119">
                  <a:extLst>
                    <a:ext uri="{9D8B030D-6E8A-4147-A177-3AD203B41FA5}">
                      <a16:colId xmlns:a16="http://schemas.microsoft.com/office/drawing/2014/main" val="3653499916"/>
                    </a:ext>
                  </a:extLst>
                </a:gridCol>
                <a:gridCol w="394119">
                  <a:extLst>
                    <a:ext uri="{9D8B030D-6E8A-4147-A177-3AD203B41FA5}">
                      <a16:colId xmlns:a16="http://schemas.microsoft.com/office/drawing/2014/main" val="3395168006"/>
                    </a:ext>
                  </a:extLst>
                </a:gridCol>
                <a:gridCol w="394119">
                  <a:extLst>
                    <a:ext uri="{9D8B030D-6E8A-4147-A177-3AD203B41FA5}">
                      <a16:colId xmlns:a16="http://schemas.microsoft.com/office/drawing/2014/main" val="1045726218"/>
                    </a:ext>
                  </a:extLst>
                </a:gridCol>
                <a:gridCol w="394119">
                  <a:extLst>
                    <a:ext uri="{9D8B030D-6E8A-4147-A177-3AD203B41FA5}">
                      <a16:colId xmlns:a16="http://schemas.microsoft.com/office/drawing/2014/main" val="3400441659"/>
                    </a:ext>
                  </a:extLst>
                </a:gridCol>
                <a:gridCol w="394119">
                  <a:extLst>
                    <a:ext uri="{9D8B030D-6E8A-4147-A177-3AD203B41FA5}">
                      <a16:colId xmlns:a16="http://schemas.microsoft.com/office/drawing/2014/main" val="1582085592"/>
                    </a:ext>
                  </a:extLst>
                </a:gridCol>
              </a:tblGrid>
              <a:tr h="370840">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790205112"/>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546341806"/>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058313929"/>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977882894"/>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625642836"/>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358116846"/>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16698581"/>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946441454"/>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254696405"/>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467638595"/>
                  </a:ext>
                </a:extLst>
              </a:tr>
            </a:tbl>
          </a:graphicData>
        </a:graphic>
      </p:graphicFrame>
      <p:sp>
        <p:nvSpPr>
          <p:cNvPr id="10" name="Textfeld 9">
            <a:extLst>
              <a:ext uri="{FF2B5EF4-FFF2-40B4-BE49-F238E27FC236}">
                <a16:creationId xmlns:a16="http://schemas.microsoft.com/office/drawing/2014/main" id="{4DF2A7FE-E438-B49B-1960-13B6A739E43C}"/>
              </a:ext>
            </a:extLst>
          </p:cNvPr>
          <p:cNvSpPr txBox="1"/>
          <p:nvPr/>
        </p:nvSpPr>
        <p:spPr>
          <a:xfrm>
            <a:off x="478972" y="1690688"/>
            <a:ext cx="609600" cy="4154984"/>
          </a:xfrm>
          <a:prstGeom prst="rect">
            <a:avLst/>
          </a:prstGeom>
          <a:noFill/>
        </p:spPr>
        <p:txBody>
          <a:bodyPr wrap="square" rtlCol="0">
            <a:spAutoFit/>
          </a:bodyPr>
          <a:lstStyle/>
          <a:p>
            <a:pPr algn="ctr"/>
            <a:r>
              <a:rPr lang="de-DE" sz="2400" b="1" dirty="0">
                <a:solidFill>
                  <a:schemeClr val="accent5"/>
                </a:solidFill>
              </a:rPr>
              <a:t>10</a:t>
            </a:r>
          </a:p>
          <a:p>
            <a:pPr algn="ctr"/>
            <a:r>
              <a:rPr lang="de-DE" sz="2400" b="1" dirty="0">
                <a:solidFill>
                  <a:schemeClr val="accent5"/>
                </a:solidFill>
              </a:rPr>
              <a:t>9</a:t>
            </a:r>
          </a:p>
          <a:p>
            <a:pPr algn="ctr"/>
            <a:r>
              <a:rPr lang="de-DE" sz="2400" b="1" dirty="0">
                <a:solidFill>
                  <a:schemeClr val="accent5"/>
                </a:solidFill>
              </a:rPr>
              <a:t>8</a:t>
            </a:r>
          </a:p>
          <a:p>
            <a:pPr algn="ctr"/>
            <a:r>
              <a:rPr lang="de-DE" sz="2400" b="1" dirty="0">
                <a:solidFill>
                  <a:schemeClr val="accent5"/>
                </a:solidFill>
              </a:rPr>
              <a:t>7</a:t>
            </a:r>
          </a:p>
          <a:p>
            <a:pPr algn="ctr"/>
            <a:r>
              <a:rPr lang="de-DE" sz="2400" b="1" dirty="0">
                <a:solidFill>
                  <a:schemeClr val="accent5"/>
                </a:solidFill>
              </a:rPr>
              <a:t>6</a:t>
            </a:r>
          </a:p>
          <a:p>
            <a:pPr algn="ctr"/>
            <a:r>
              <a:rPr lang="de-DE" sz="2400" b="1" dirty="0">
                <a:solidFill>
                  <a:schemeClr val="accent5"/>
                </a:solidFill>
              </a:rPr>
              <a:t>5</a:t>
            </a:r>
          </a:p>
          <a:p>
            <a:pPr algn="ctr"/>
            <a:r>
              <a:rPr lang="de-DE" sz="2400" b="1" dirty="0">
                <a:solidFill>
                  <a:schemeClr val="accent5"/>
                </a:solidFill>
              </a:rPr>
              <a:t>4</a:t>
            </a:r>
          </a:p>
          <a:p>
            <a:pPr algn="ctr"/>
            <a:r>
              <a:rPr lang="de-DE" sz="2400" b="1" dirty="0">
                <a:solidFill>
                  <a:schemeClr val="accent5"/>
                </a:solidFill>
              </a:rPr>
              <a:t>3</a:t>
            </a:r>
          </a:p>
          <a:p>
            <a:pPr algn="ctr"/>
            <a:r>
              <a:rPr lang="de-DE" sz="2400" b="1" dirty="0">
                <a:solidFill>
                  <a:schemeClr val="accent5"/>
                </a:solidFill>
              </a:rPr>
              <a:t>2</a:t>
            </a:r>
          </a:p>
          <a:p>
            <a:pPr algn="ctr"/>
            <a:r>
              <a:rPr lang="de-DE" sz="2400" b="1" dirty="0">
                <a:solidFill>
                  <a:schemeClr val="accent5"/>
                </a:solidFill>
              </a:rPr>
              <a:t>1</a:t>
            </a:r>
          </a:p>
          <a:p>
            <a:pPr algn="ctr"/>
            <a:r>
              <a:rPr lang="de-DE" sz="2400" b="1" dirty="0">
                <a:solidFill>
                  <a:schemeClr val="accent5"/>
                </a:solidFill>
              </a:rPr>
              <a:t>0</a:t>
            </a:r>
          </a:p>
        </p:txBody>
      </p:sp>
      <p:sp>
        <p:nvSpPr>
          <p:cNvPr id="12" name="Textfeld 11">
            <a:extLst>
              <a:ext uri="{FF2B5EF4-FFF2-40B4-BE49-F238E27FC236}">
                <a16:creationId xmlns:a16="http://schemas.microsoft.com/office/drawing/2014/main" id="{471BA1E3-7625-ACF2-92AC-7DD03D374CC9}"/>
              </a:ext>
            </a:extLst>
          </p:cNvPr>
          <p:cNvSpPr txBox="1"/>
          <p:nvPr/>
        </p:nvSpPr>
        <p:spPr>
          <a:xfrm>
            <a:off x="11152415" y="1690688"/>
            <a:ext cx="609600" cy="4154984"/>
          </a:xfrm>
          <a:prstGeom prst="rect">
            <a:avLst/>
          </a:prstGeom>
          <a:noFill/>
        </p:spPr>
        <p:txBody>
          <a:bodyPr wrap="square" rtlCol="0">
            <a:spAutoFit/>
          </a:bodyPr>
          <a:lstStyle/>
          <a:p>
            <a:pPr algn="ctr"/>
            <a:r>
              <a:rPr lang="de-DE" sz="2400" b="1" dirty="0">
                <a:solidFill>
                  <a:schemeClr val="accent4"/>
                </a:solidFill>
              </a:rPr>
              <a:t>10</a:t>
            </a:r>
          </a:p>
          <a:p>
            <a:pPr algn="ctr"/>
            <a:r>
              <a:rPr lang="de-DE" sz="2400" b="1" dirty="0">
                <a:solidFill>
                  <a:schemeClr val="accent4"/>
                </a:solidFill>
              </a:rPr>
              <a:t>9</a:t>
            </a:r>
          </a:p>
          <a:p>
            <a:pPr algn="ctr"/>
            <a:r>
              <a:rPr lang="de-DE" sz="2400" b="1" dirty="0">
                <a:solidFill>
                  <a:schemeClr val="accent4"/>
                </a:solidFill>
              </a:rPr>
              <a:t>8</a:t>
            </a:r>
          </a:p>
          <a:p>
            <a:pPr algn="ctr"/>
            <a:r>
              <a:rPr lang="de-DE" sz="2400" b="1" dirty="0">
                <a:solidFill>
                  <a:schemeClr val="accent4"/>
                </a:solidFill>
              </a:rPr>
              <a:t>7</a:t>
            </a:r>
          </a:p>
          <a:p>
            <a:pPr algn="ctr"/>
            <a:r>
              <a:rPr lang="de-DE" sz="2400" b="1" dirty="0">
                <a:solidFill>
                  <a:schemeClr val="accent4"/>
                </a:solidFill>
              </a:rPr>
              <a:t>6</a:t>
            </a:r>
          </a:p>
          <a:p>
            <a:pPr algn="ctr"/>
            <a:r>
              <a:rPr lang="de-DE" sz="2400" b="1" dirty="0">
                <a:solidFill>
                  <a:schemeClr val="accent4"/>
                </a:solidFill>
              </a:rPr>
              <a:t>5</a:t>
            </a:r>
          </a:p>
          <a:p>
            <a:pPr algn="ctr"/>
            <a:r>
              <a:rPr lang="de-DE" sz="2400" b="1" dirty="0">
                <a:solidFill>
                  <a:schemeClr val="accent4"/>
                </a:solidFill>
              </a:rPr>
              <a:t>4</a:t>
            </a:r>
          </a:p>
          <a:p>
            <a:pPr algn="ctr"/>
            <a:r>
              <a:rPr lang="de-DE" sz="2400" b="1" dirty="0">
                <a:solidFill>
                  <a:schemeClr val="accent4"/>
                </a:solidFill>
              </a:rPr>
              <a:t>3</a:t>
            </a:r>
          </a:p>
          <a:p>
            <a:pPr algn="ctr"/>
            <a:r>
              <a:rPr lang="de-DE" sz="2400" b="1" dirty="0">
                <a:solidFill>
                  <a:schemeClr val="accent4"/>
                </a:solidFill>
              </a:rPr>
              <a:t>2</a:t>
            </a:r>
          </a:p>
          <a:p>
            <a:pPr algn="ctr"/>
            <a:r>
              <a:rPr lang="de-DE" sz="2400" b="1" dirty="0">
                <a:solidFill>
                  <a:schemeClr val="accent4"/>
                </a:solidFill>
              </a:rPr>
              <a:t>1</a:t>
            </a:r>
          </a:p>
          <a:p>
            <a:pPr algn="ctr"/>
            <a:r>
              <a:rPr lang="de-DE" sz="2400" b="1" dirty="0">
                <a:solidFill>
                  <a:schemeClr val="accent4"/>
                </a:solidFill>
              </a:rPr>
              <a:t>0</a:t>
            </a:r>
          </a:p>
        </p:txBody>
      </p:sp>
      <p:sp>
        <p:nvSpPr>
          <p:cNvPr id="13" name="Textfeld 12">
            <a:extLst>
              <a:ext uri="{FF2B5EF4-FFF2-40B4-BE49-F238E27FC236}">
                <a16:creationId xmlns:a16="http://schemas.microsoft.com/office/drawing/2014/main" id="{182A99BC-12B1-E1A0-1D4D-67E09C81A4EA}"/>
              </a:ext>
            </a:extLst>
          </p:cNvPr>
          <p:cNvSpPr txBox="1"/>
          <p:nvPr/>
        </p:nvSpPr>
        <p:spPr>
          <a:xfrm rot="16200000">
            <a:off x="-1749373" y="3522736"/>
            <a:ext cx="4312334" cy="369332"/>
          </a:xfrm>
          <a:prstGeom prst="rect">
            <a:avLst/>
          </a:prstGeom>
          <a:noFill/>
        </p:spPr>
        <p:txBody>
          <a:bodyPr wrap="none" rtlCol="0">
            <a:spAutoFit/>
          </a:bodyPr>
          <a:lstStyle/>
          <a:p>
            <a:r>
              <a:rPr lang="de-DE" b="1" dirty="0">
                <a:solidFill>
                  <a:schemeClr val="accent5"/>
                </a:solidFill>
              </a:rPr>
              <a:t>Zufriedenheit mit meinem Essverhalten</a:t>
            </a:r>
          </a:p>
        </p:txBody>
      </p:sp>
      <p:sp>
        <p:nvSpPr>
          <p:cNvPr id="15" name="Textfeld 14">
            <a:extLst>
              <a:ext uri="{FF2B5EF4-FFF2-40B4-BE49-F238E27FC236}">
                <a16:creationId xmlns:a16="http://schemas.microsoft.com/office/drawing/2014/main" id="{65E17783-D4C6-4266-79DD-66951F737641}"/>
              </a:ext>
            </a:extLst>
          </p:cNvPr>
          <p:cNvSpPr txBox="1"/>
          <p:nvPr/>
        </p:nvSpPr>
        <p:spPr>
          <a:xfrm rot="5400000">
            <a:off x="9216171" y="3583514"/>
            <a:ext cx="5138073" cy="369332"/>
          </a:xfrm>
          <a:prstGeom prst="rect">
            <a:avLst/>
          </a:prstGeom>
          <a:noFill/>
        </p:spPr>
        <p:txBody>
          <a:bodyPr wrap="none" rtlCol="0">
            <a:spAutoFit/>
          </a:bodyPr>
          <a:lstStyle/>
          <a:p>
            <a:r>
              <a:rPr lang="de-DE" b="1" dirty="0">
                <a:solidFill>
                  <a:schemeClr val="accent4"/>
                </a:solidFill>
              </a:rPr>
              <a:t>Zufriedenheit mit meinem Bewegungsverhalten</a:t>
            </a:r>
          </a:p>
        </p:txBody>
      </p:sp>
      <p:sp>
        <p:nvSpPr>
          <p:cNvPr id="16" name="Textfeld 15">
            <a:extLst>
              <a:ext uri="{FF2B5EF4-FFF2-40B4-BE49-F238E27FC236}">
                <a16:creationId xmlns:a16="http://schemas.microsoft.com/office/drawing/2014/main" id="{7F881A39-905B-7AD1-F32E-AD3827609401}"/>
              </a:ext>
            </a:extLst>
          </p:cNvPr>
          <p:cNvSpPr txBox="1"/>
          <p:nvPr/>
        </p:nvSpPr>
        <p:spPr>
          <a:xfrm>
            <a:off x="838200" y="6012412"/>
            <a:ext cx="881010" cy="369332"/>
          </a:xfrm>
          <a:prstGeom prst="rect">
            <a:avLst/>
          </a:prstGeom>
          <a:noFill/>
        </p:spPr>
        <p:txBody>
          <a:bodyPr wrap="none" rtlCol="0">
            <a:spAutoFit/>
          </a:bodyPr>
          <a:lstStyle/>
          <a:p>
            <a:r>
              <a:rPr lang="de-DE" dirty="0"/>
              <a:t>Woche</a:t>
            </a:r>
          </a:p>
        </p:txBody>
      </p:sp>
      <p:pic>
        <p:nvPicPr>
          <p:cNvPr id="20" name="Grafik 19">
            <a:extLst>
              <a:ext uri="{FF2B5EF4-FFF2-40B4-BE49-F238E27FC236}">
                <a16:creationId xmlns:a16="http://schemas.microsoft.com/office/drawing/2014/main" id="{F8216CC6-308D-7272-228B-E6542767706A}"/>
              </a:ext>
            </a:extLst>
          </p:cNvPr>
          <p:cNvPicPr>
            <a:picLocks noChangeAspect="1"/>
          </p:cNvPicPr>
          <p:nvPr/>
        </p:nvPicPr>
        <p:blipFill>
          <a:blip r:embed="rId2"/>
          <a:stretch>
            <a:fillRect/>
          </a:stretch>
        </p:blipFill>
        <p:spPr>
          <a:xfrm>
            <a:off x="690729" y="5522303"/>
            <a:ext cx="11022299" cy="791869"/>
          </a:xfrm>
          <a:prstGeom prst="rect">
            <a:avLst/>
          </a:prstGeom>
        </p:spPr>
      </p:pic>
      <p:sp>
        <p:nvSpPr>
          <p:cNvPr id="21" name="Freihandform: Form 20">
            <a:extLst>
              <a:ext uri="{FF2B5EF4-FFF2-40B4-BE49-F238E27FC236}">
                <a16:creationId xmlns:a16="http://schemas.microsoft.com/office/drawing/2014/main" id="{1627B34B-CACD-54BE-1334-E94FCC4DC1B8}"/>
              </a:ext>
            </a:extLst>
          </p:cNvPr>
          <p:cNvSpPr/>
          <p:nvPr/>
        </p:nvSpPr>
        <p:spPr>
          <a:xfrm>
            <a:off x="963386" y="1856014"/>
            <a:ext cx="10248900" cy="2286000"/>
          </a:xfrm>
          <a:custGeom>
            <a:avLst/>
            <a:gdLst>
              <a:gd name="csX0" fmla="*/ 0 w 10248900"/>
              <a:gd name="csY0" fmla="*/ 2286000 h 2286000"/>
              <a:gd name="csX1" fmla="*/ 65314 w 10248900"/>
              <a:gd name="csY1" fmla="*/ 2231572 h 2286000"/>
              <a:gd name="csX2" fmla="*/ 130628 w 10248900"/>
              <a:gd name="csY2" fmla="*/ 2188029 h 2286000"/>
              <a:gd name="csX3" fmla="*/ 146957 w 10248900"/>
              <a:gd name="csY3" fmla="*/ 2166257 h 2286000"/>
              <a:gd name="csX4" fmla="*/ 163285 w 10248900"/>
              <a:gd name="csY4" fmla="*/ 2155372 h 2286000"/>
              <a:gd name="csX5" fmla="*/ 185057 w 10248900"/>
              <a:gd name="csY5" fmla="*/ 2139043 h 2286000"/>
              <a:gd name="csX6" fmla="*/ 206828 w 10248900"/>
              <a:gd name="csY6" fmla="*/ 2111829 h 2286000"/>
              <a:gd name="csX7" fmla="*/ 266700 w 10248900"/>
              <a:gd name="csY7" fmla="*/ 2051957 h 2286000"/>
              <a:gd name="csX8" fmla="*/ 277585 w 10248900"/>
              <a:gd name="csY8" fmla="*/ 2030186 h 2286000"/>
              <a:gd name="csX9" fmla="*/ 321128 w 10248900"/>
              <a:gd name="csY9" fmla="*/ 1986643 h 2286000"/>
              <a:gd name="csX10" fmla="*/ 342900 w 10248900"/>
              <a:gd name="csY10" fmla="*/ 1948543 h 2286000"/>
              <a:gd name="csX11" fmla="*/ 381000 w 10248900"/>
              <a:gd name="csY11" fmla="*/ 1899557 h 2286000"/>
              <a:gd name="csX12" fmla="*/ 424543 w 10248900"/>
              <a:gd name="csY12" fmla="*/ 1866900 h 2286000"/>
              <a:gd name="csX13" fmla="*/ 457200 w 10248900"/>
              <a:gd name="csY13" fmla="*/ 1845129 h 2286000"/>
              <a:gd name="csX14" fmla="*/ 555171 w 10248900"/>
              <a:gd name="csY14" fmla="*/ 1752600 h 2286000"/>
              <a:gd name="csX15" fmla="*/ 593271 w 10248900"/>
              <a:gd name="csY15" fmla="*/ 1719943 h 2286000"/>
              <a:gd name="csX16" fmla="*/ 664028 w 10248900"/>
              <a:gd name="csY16" fmla="*/ 1654629 h 2286000"/>
              <a:gd name="csX17" fmla="*/ 707571 w 10248900"/>
              <a:gd name="csY17" fmla="*/ 1621972 h 2286000"/>
              <a:gd name="csX18" fmla="*/ 734785 w 10248900"/>
              <a:gd name="csY18" fmla="*/ 1589315 h 2286000"/>
              <a:gd name="csX19" fmla="*/ 794657 w 10248900"/>
              <a:gd name="csY19" fmla="*/ 1545772 h 2286000"/>
              <a:gd name="csX20" fmla="*/ 859971 w 10248900"/>
              <a:gd name="csY20" fmla="*/ 1556657 h 2286000"/>
              <a:gd name="csX21" fmla="*/ 925285 w 10248900"/>
              <a:gd name="csY21" fmla="*/ 1611086 h 2286000"/>
              <a:gd name="csX22" fmla="*/ 952500 w 10248900"/>
              <a:gd name="csY22" fmla="*/ 1643743 h 2286000"/>
              <a:gd name="csX23" fmla="*/ 979714 w 10248900"/>
              <a:gd name="csY23" fmla="*/ 1660072 h 2286000"/>
              <a:gd name="csX24" fmla="*/ 990600 w 10248900"/>
              <a:gd name="csY24" fmla="*/ 1676400 h 2286000"/>
              <a:gd name="csX25" fmla="*/ 1001485 w 10248900"/>
              <a:gd name="csY25" fmla="*/ 1698172 h 2286000"/>
              <a:gd name="csX26" fmla="*/ 1017814 w 10248900"/>
              <a:gd name="csY26" fmla="*/ 1709057 h 2286000"/>
              <a:gd name="csX27" fmla="*/ 1045028 w 10248900"/>
              <a:gd name="csY27" fmla="*/ 1774372 h 2286000"/>
              <a:gd name="csX28" fmla="*/ 1121228 w 10248900"/>
              <a:gd name="csY28" fmla="*/ 1828800 h 2286000"/>
              <a:gd name="csX29" fmla="*/ 1153885 w 10248900"/>
              <a:gd name="csY29" fmla="*/ 1845129 h 2286000"/>
              <a:gd name="csX30" fmla="*/ 1170214 w 10248900"/>
              <a:gd name="csY30" fmla="*/ 1856015 h 2286000"/>
              <a:gd name="csX31" fmla="*/ 1208314 w 10248900"/>
              <a:gd name="csY31" fmla="*/ 1877786 h 2286000"/>
              <a:gd name="csX32" fmla="*/ 1295400 w 10248900"/>
              <a:gd name="csY32" fmla="*/ 1894115 h 2286000"/>
              <a:gd name="csX33" fmla="*/ 1643743 w 10248900"/>
              <a:gd name="csY33" fmla="*/ 1921329 h 2286000"/>
              <a:gd name="csX34" fmla="*/ 1692728 w 10248900"/>
              <a:gd name="csY34" fmla="*/ 1981200 h 2286000"/>
              <a:gd name="csX35" fmla="*/ 1719943 w 10248900"/>
              <a:gd name="csY35" fmla="*/ 2013857 h 2286000"/>
              <a:gd name="csX36" fmla="*/ 1752600 w 10248900"/>
              <a:gd name="csY36" fmla="*/ 2046515 h 2286000"/>
              <a:gd name="csX37" fmla="*/ 1779814 w 10248900"/>
              <a:gd name="csY37" fmla="*/ 2068286 h 2286000"/>
              <a:gd name="csX38" fmla="*/ 1801585 w 10248900"/>
              <a:gd name="csY38" fmla="*/ 2095500 h 2286000"/>
              <a:gd name="csX39" fmla="*/ 1839685 w 10248900"/>
              <a:gd name="csY39" fmla="*/ 2128157 h 2286000"/>
              <a:gd name="csX40" fmla="*/ 1872343 w 10248900"/>
              <a:gd name="csY40" fmla="*/ 2160815 h 2286000"/>
              <a:gd name="csX41" fmla="*/ 1894114 w 10248900"/>
              <a:gd name="csY41" fmla="*/ 2182586 h 2286000"/>
              <a:gd name="csX42" fmla="*/ 1932214 w 10248900"/>
              <a:gd name="csY42" fmla="*/ 2204357 h 2286000"/>
              <a:gd name="csX43" fmla="*/ 1959428 w 10248900"/>
              <a:gd name="csY43" fmla="*/ 2226129 h 2286000"/>
              <a:gd name="csX44" fmla="*/ 1970314 w 10248900"/>
              <a:gd name="csY44" fmla="*/ 2242457 h 2286000"/>
              <a:gd name="csX45" fmla="*/ 2002971 w 10248900"/>
              <a:gd name="csY45" fmla="*/ 2269672 h 2286000"/>
              <a:gd name="csX46" fmla="*/ 2057400 w 10248900"/>
              <a:gd name="csY46" fmla="*/ 2090057 h 2286000"/>
              <a:gd name="csX47" fmla="*/ 2073728 w 10248900"/>
              <a:gd name="csY47" fmla="*/ 2035629 h 2286000"/>
              <a:gd name="csX48" fmla="*/ 2177143 w 10248900"/>
              <a:gd name="csY48" fmla="*/ 1747157 h 2286000"/>
              <a:gd name="csX49" fmla="*/ 2193471 w 10248900"/>
              <a:gd name="csY49" fmla="*/ 1676400 h 2286000"/>
              <a:gd name="csX50" fmla="*/ 2237014 w 10248900"/>
              <a:gd name="csY50" fmla="*/ 1583872 h 2286000"/>
              <a:gd name="csX51" fmla="*/ 2264228 w 10248900"/>
              <a:gd name="csY51" fmla="*/ 1507672 h 2286000"/>
              <a:gd name="csX52" fmla="*/ 2313214 w 10248900"/>
              <a:gd name="csY52" fmla="*/ 1333500 h 2286000"/>
              <a:gd name="csX53" fmla="*/ 2351314 w 10248900"/>
              <a:gd name="csY53" fmla="*/ 1224643 h 2286000"/>
              <a:gd name="csX54" fmla="*/ 2367643 w 10248900"/>
              <a:gd name="csY54" fmla="*/ 1202872 h 2286000"/>
              <a:gd name="csX55" fmla="*/ 2378528 w 10248900"/>
              <a:gd name="csY55" fmla="*/ 1159329 h 2286000"/>
              <a:gd name="csX56" fmla="*/ 2389414 w 10248900"/>
              <a:gd name="csY56" fmla="*/ 1137557 h 2286000"/>
              <a:gd name="csX57" fmla="*/ 2394857 w 10248900"/>
              <a:gd name="csY57" fmla="*/ 1110343 h 2286000"/>
              <a:gd name="csX58" fmla="*/ 2422071 w 10248900"/>
              <a:gd name="csY58" fmla="*/ 1088572 h 2286000"/>
              <a:gd name="csX59" fmla="*/ 2487385 w 10248900"/>
              <a:gd name="csY59" fmla="*/ 1023257 h 2286000"/>
              <a:gd name="csX60" fmla="*/ 2520043 w 10248900"/>
              <a:gd name="csY60" fmla="*/ 996043 h 2286000"/>
              <a:gd name="csX61" fmla="*/ 2569028 w 10248900"/>
              <a:gd name="csY61" fmla="*/ 957943 h 2286000"/>
              <a:gd name="csX62" fmla="*/ 2601685 w 10248900"/>
              <a:gd name="csY62" fmla="*/ 947057 h 2286000"/>
              <a:gd name="csX63" fmla="*/ 2623457 w 10248900"/>
              <a:gd name="csY63" fmla="*/ 936172 h 2286000"/>
              <a:gd name="csX64" fmla="*/ 2672443 w 10248900"/>
              <a:gd name="csY64" fmla="*/ 903515 h 2286000"/>
              <a:gd name="csX65" fmla="*/ 2705100 w 10248900"/>
              <a:gd name="csY65" fmla="*/ 870857 h 2286000"/>
              <a:gd name="csX66" fmla="*/ 2743200 w 10248900"/>
              <a:gd name="csY66" fmla="*/ 838200 h 2286000"/>
              <a:gd name="csX67" fmla="*/ 2770414 w 10248900"/>
              <a:gd name="csY67" fmla="*/ 805543 h 2286000"/>
              <a:gd name="csX68" fmla="*/ 2781300 w 10248900"/>
              <a:gd name="csY68" fmla="*/ 783772 h 2286000"/>
              <a:gd name="csX69" fmla="*/ 2803071 w 10248900"/>
              <a:gd name="csY69" fmla="*/ 772886 h 2286000"/>
              <a:gd name="csX70" fmla="*/ 3064328 w 10248900"/>
              <a:gd name="csY70" fmla="*/ 794657 h 2286000"/>
              <a:gd name="csX71" fmla="*/ 3091543 w 10248900"/>
              <a:gd name="csY71" fmla="*/ 800100 h 2286000"/>
              <a:gd name="csX72" fmla="*/ 3200400 w 10248900"/>
              <a:gd name="csY72" fmla="*/ 778329 h 2286000"/>
              <a:gd name="csX73" fmla="*/ 3238500 w 10248900"/>
              <a:gd name="csY73" fmla="*/ 734786 h 2286000"/>
              <a:gd name="csX74" fmla="*/ 3271157 w 10248900"/>
              <a:gd name="csY74" fmla="*/ 702129 h 2286000"/>
              <a:gd name="csX75" fmla="*/ 3358243 w 10248900"/>
              <a:gd name="csY75" fmla="*/ 620486 h 2286000"/>
              <a:gd name="csX76" fmla="*/ 3429000 w 10248900"/>
              <a:gd name="csY76" fmla="*/ 538843 h 2286000"/>
              <a:gd name="csX77" fmla="*/ 3494314 w 10248900"/>
              <a:gd name="csY77" fmla="*/ 484415 h 2286000"/>
              <a:gd name="csX78" fmla="*/ 3543300 w 10248900"/>
              <a:gd name="csY78" fmla="*/ 440872 h 2286000"/>
              <a:gd name="csX79" fmla="*/ 3586843 w 10248900"/>
              <a:gd name="csY79" fmla="*/ 391886 h 2286000"/>
              <a:gd name="csX80" fmla="*/ 3603171 w 10248900"/>
              <a:gd name="csY80" fmla="*/ 386443 h 2286000"/>
              <a:gd name="csX81" fmla="*/ 3864428 w 10248900"/>
              <a:gd name="csY81" fmla="*/ 391886 h 2286000"/>
              <a:gd name="csX82" fmla="*/ 3907971 w 10248900"/>
              <a:gd name="csY82" fmla="*/ 402772 h 2286000"/>
              <a:gd name="csX83" fmla="*/ 3946071 w 10248900"/>
              <a:gd name="csY83" fmla="*/ 408215 h 2286000"/>
              <a:gd name="csX84" fmla="*/ 4016828 w 10248900"/>
              <a:gd name="csY84" fmla="*/ 468086 h 2286000"/>
              <a:gd name="csX85" fmla="*/ 4120243 w 10248900"/>
              <a:gd name="csY85" fmla="*/ 566057 h 2286000"/>
              <a:gd name="csX86" fmla="*/ 4191000 w 10248900"/>
              <a:gd name="csY86" fmla="*/ 664029 h 2286000"/>
              <a:gd name="csX87" fmla="*/ 4201885 w 10248900"/>
              <a:gd name="csY87" fmla="*/ 696686 h 2286000"/>
              <a:gd name="csX88" fmla="*/ 4218214 w 10248900"/>
              <a:gd name="csY88" fmla="*/ 707572 h 2286000"/>
              <a:gd name="csX89" fmla="*/ 4278085 w 10248900"/>
              <a:gd name="csY89" fmla="*/ 751115 h 2286000"/>
              <a:gd name="csX90" fmla="*/ 4316185 w 10248900"/>
              <a:gd name="csY90" fmla="*/ 767443 h 2286000"/>
              <a:gd name="csX91" fmla="*/ 4343400 w 10248900"/>
              <a:gd name="csY91" fmla="*/ 783772 h 2286000"/>
              <a:gd name="csX92" fmla="*/ 4419600 w 10248900"/>
              <a:gd name="csY92" fmla="*/ 707572 h 2286000"/>
              <a:gd name="csX93" fmla="*/ 4523014 w 10248900"/>
              <a:gd name="csY93" fmla="*/ 571500 h 2286000"/>
              <a:gd name="csX94" fmla="*/ 4561114 w 10248900"/>
              <a:gd name="csY94" fmla="*/ 538843 h 2286000"/>
              <a:gd name="csX95" fmla="*/ 4599214 w 10248900"/>
              <a:gd name="csY95" fmla="*/ 500743 h 2286000"/>
              <a:gd name="csX96" fmla="*/ 4631871 w 10248900"/>
              <a:gd name="csY96" fmla="*/ 473529 h 2286000"/>
              <a:gd name="csX97" fmla="*/ 4642757 w 10248900"/>
              <a:gd name="csY97" fmla="*/ 457200 h 2286000"/>
              <a:gd name="csX98" fmla="*/ 4680857 w 10248900"/>
              <a:gd name="csY98" fmla="*/ 440872 h 2286000"/>
              <a:gd name="csX99" fmla="*/ 4729843 w 10248900"/>
              <a:gd name="csY99" fmla="*/ 424543 h 2286000"/>
              <a:gd name="csX100" fmla="*/ 4746171 w 10248900"/>
              <a:gd name="csY100" fmla="*/ 419100 h 2286000"/>
              <a:gd name="csX101" fmla="*/ 4806043 w 10248900"/>
              <a:gd name="csY101" fmla="*/ 408215 h 2286000"/>
              <a:gd name="csX102" fmla="*/ 5116285 w 10248900"/>
              <a:gd name="csY102" fmla="*/ 419100 h 2286000"/>
              <a:gd name="csX103" fmla="*/ 5165271 w 10248900"/>
              <a:gd name="csY103" fmla="*/ 511629 h 2286000"/>
              <a:gd name="csX104" fmla="*/ 5257800 w 10248900"/>
              <a:gd name="csY104" fmla="*/ 767443 h 2286000"/>
              <a:gd name="csX105" fmla="*/ 5295900 w 10248900"/>
              <a:gd name="csY105" fmla="*/ 881743 h 2286000"/>
              <a:gd name="csX106" fmla="*/ 5328557 w 10248900"/>
              <a:gd name="csY106" fmla="*/ 957943 h 2286000"/>
              <a:gd name="csX107" fmla="*/ 5350328 w 10248900"/>
              <a:gd name="csY107" fmla="*/ 1017815 h 2286000"/>
              <a:gd name="csX108" fmla="*/ 5372100 w 10248900"/>
              <a:gd name="csY108" fmla="*/ 1061357 h 2286000"/>
              <a:gd name="csX109" fmla="*/ 5388428 w 10248900"/>
              <a:gd name="csY109" fmla="*/ 1099457 h 2286000"/>
              <a:gd name="csX110" fmla="*/ 5421085 w 10248900"/>
              <a:gd name="csY110" fmla="*/ 1159329 h 2286000"/>
              <a:gd name="csX111" fmla="*/ 5464628 w 10248900"/>
              <a:gd name="csY111" fmla="*/ 1224643 h 2286000"/>
              <a:gd name="csX112" fmla="*/ 5480957 w 10248900"/>
              <a:gd name="csY112" fmla="*/ 1273629 h 2286000"/>
              <a:gd name="csX113" fmla="*/ 5508171 w 10248900"/>
              <a:gd name="csY113" fmla="*/ 1322615 h 2286000"/>
              <a:gd name="csX114" fmla="*/ 5524500 w 10248900"/>
              <a:gd name="csY114" fmla="*/ 1333500 h 2286000"/>
              <a:gd name="csX115" fmla="*/ 5535385 w 10248900"/>
              <a:gd name="csY115" fmla="*/ 1355272 h 2286000"/>
              <a:gd name="csX116" fmla="*/ 5551714 w 10248900"/>
              <a:gd name="csY116" fmla="*/ 1371600 h 2286000"/>
              <a:gd name="csX117" fmla="*/ 5562600 w 10248900"/>
              <a:gd name="csY117" fmla="*/ 1420586 h 2286000"/>
              <a:gd name="csX118" fmla="*/ 5568043 w 10248900"/>
              <a:gd name="csY118" fmla="*/ 1567543 h 2286000"/>
              <a:gd name="csX119" fmla="*/ 5747657 w 10248900"/>
              <a:gd name="csY119" fmla="*/ 1747157 h 2286000"/>
              <a:gd name="csX120" fmla="*/ 5791200 w 10248900"/>
              <a:gd name="csY120" fmla="*/ 1785257 h 2286000"/>
              <a:gd name="csX121" fmla="*/ 5878285 w 10248900"/>
              <a:gd name="csY121" fmla="*/ 1866900 h 2286000"/>
              <a:gd name="csX122" fmla="*/ 5905500 w 10248900"/>
              <a:gd name="csY122" fmla="*/ 1877786 h 2286000"/>
              <a:gd name="csX123" fmla="*/ 5921828 w 10248900"/>
              <a:gd name="csY123" fmla="*/ 1899557 h 2286000"/>
              <a:gd name="csX124" fmla="*/ 5970814 w 10248900"/>
              <a:gd name="csY124" fmla="*/ 1845129 h 2286000"/>
              <a:gd name="csX125" fmla="*/ 6003471 w 10248900"/>
              <a:gd name="csY125" fmla="*/ 1817915 h 2286000"/>
              <a:gd name="csX126" fmla="*/ 6074228 w 10248900"/>
              <a:gd name="csY126" fmla="*/ 1730829 h 2286000"/>
              <a:gd name="csX127" fmla="*/ 6117771 w 10248900"/>
              <a:gd name="csY127" fmla="*/ 1687286 h 2286000"/>
              <a:gd name="csX128" fmla="*/ 6166757 w 10248900"/>
              <a:gd name="csY128" fmla="*/ 1632857 h 2286000"/>
              <a:gd name="csX129" fmla="*/ 6210300 w 10248900"/>
              <a:gd name="csY129" fmla="*/ 1594757 h 2286000"/>
              <a:gd name="csX130" fmla="*/ 6232071 w 10248900"/>
              <a:gd name="csY130" fmla="*/ 1567543 h 2286000"/>
              <a:gd name="csX131" fmla="*/ 6291943 w 10248900"/>
              <a:gd name="csY131" fmla="*/ 1524000 h 2286000"/>
              <a:gd name="csX132" fmla="*/ 6302828 w 10248900"/>
              <a:gd name="csY132" fmla="*/ 1507672 h 2286000"/>
              <a:gd name="csX133" fmla="*/ 6319157 w 10248900"/>
              <a:gd name="csY133" fmla="*/ 1485900 h 2286000"/>
              <a:gd name="csX134" fmla="*/ 6373585 w 10248900"/>
              <a:gd name="csY134" fmla="*/ 1344386 h 2286000"/>
              <a:gd name="csX135" fmla="*/ 6471557 w 10248900"/>
              <a:gd name="csY135" fmla="*/ 1132115 h 2286000"/>
              <a:gd name="csX136" fmla="*/ 6547757 w 10248900"/>
              <a:gd name="csY136" fmla="*/ 974272 h 2286000"/>
              <a:gd name="csX137" fmla="*/ 6585857 w 10248900"/>
              <a:gd name="csY137" fmla="*/ 919843 h 2286000"/>
              <a:gd name="csX138" fmla="*/ 6602185 w 10248900"/>
              <a:gd name="csY138" fmla="*/ 887186 h 2286000"/>
              <a:gd name="csX139" fmla="*/ 6623957 w 10248900"/>
              <a:gd name="csY139" fmla="*/ 870857 h 2286000"/>
              <a:gd name="csX140" fmla="*/ 6645728 w 10248900"/>
              <a:gd name="csY140" fmla="*/ 849086 h 2286000"/>
              <a:gd name="csX141" fmla="*/ 6683828 w 10248900"/>
              <a:gd name="csY141" fmla="*/ 821872 h 2286000"/>
              <a:gd name="csX142" fmla="*/ 6743700 w 10248900"/>
              <a:gd name="csY142" fmla="*/ 827315 h 2286000"/>
              <a:gd name="csX143" fmla="*/ 7015843 w 10248900"/>
              <a:gd name="csY143" fmla="*/ 957943 h 2286000"/>
              <a:gd name="csX144" fmla="*/ 7113814 w 10248900"/>
              <a:gd name="csY144" fmla="*/ 1028700 h 2286000"/>
              <a:gd name="csX145" fmla="*/ 7233557 w 10248900"/>
              <a:gd name="csY145" fmla="*/ 854529 h 2286000"/>
              <a:gd name="csX146" fmla="*/ 7347857 w 10248900"/>
              <a:gd name="csY146" fmla="*/ 674915 h 2286000"/>
              <a:gd name="csX147" fmla="*/ 7456714 w 10248900"/>
              <a:gd name="csY147" fmla="*/ 489857 h 2286000"/>
              <a:gd name="csX148" fmla="*/ 7500257 w 10248900"/>
              <a:gd name="csY148" fmla="*/ 424543 h 2286000"/>
              <a:gd name="csX149" fmla="*/ 7505700 w 10248900"/>
              <a:gd name="csY149" fmla="*/ 408215 h 2286000"/>
              <a:gd name="csX150" fmla="*/ 7522028 w 10248900"/>
              <a:gd name="csY150" fmla="*/ 402772 h 2286000"/>
              <a:gd name="csX151" fmla="*/ 7598228 w 10248900"/>
              <a:gd name="csY151" fmla="*/ 337457 h 2286000"/>
              <a:gd name="csX152" fmla="*/ 7652657 w 10248900"/>
              <a:gd name="csY152" fmla="*/ 283029 h 2286000"/>
              <a:gd name="csX153" fmla="*/ 7701643 w 10248900"/>
              <a:gd name="csY153" fmla="*/ 228600 h 2286000"/>
              <a:gd name="csX154" fmla="*/ 7756071 w 10248900"/>
              <a:gd name="csY154" fmla="*/ 185057 h 2286000"/>
              <a:gd name="csX155" fmla="*/ 7794171 w 10248900"/>
              <a:gd name="csY155" fmla="*/ 130629 h 2286000"/>
              <a:gd name="csX156" fmla="*/ 7859485 w 10248900"/>
              <a:gd name="csY156" fmla="*/ 70757 h 2286000"/>
              <a:gd name="csX157" fmla="*/ 7881257 w 10248900"/>
              <a:gd name="csY157" fmla="*/ 48986 h 2286000"/>
              <a:gd name="csX158" fmla="*/ 7919357 w 10248900"/>
              <a:gd name="csY158" fmla="*/ 21772 h 2286000"/>
              <a:gd name="csX159" fmla="*/ 8066314 w 10248900"/>
              <a:gd name="csY159" fmla="*/ 0 h 2286000"/>
              <a:gd name="csX160" fmla="*/ 8311243 w 10248900"/>
              <a:gd name="csY160" fmla="*/ 5443 h 2286000"/>
              <a:gd name="csX161" fmla="*/ 8322128 w 10248900"/>
              <a:gd name="csY161" fmla="*/ 27215 h 2286000"/>
              <a:gd name="csX162" fmla="*/ 8458200 w 10248900"/>
              <a:gd name="csY162" fmla="*/ 174172 h 2286000"/>
              <a:gd name="csX163" fmla="*/ 8556171 w 10248900"/>
              <a:gd name="csY163" fmla="*/ 315686 h 2286000"/>
              <a:gd name="csX164" fmla="*/ 8583385 w 10248900"/>
              <a:gd name="csY164" fmla="*/ 353786 h 2286000"/>
              <a:gd name="csX165" fmla="*/ 8599714 w 10248900"/>
              <a:gd name="csY165" fmla="*/ 386443 h 2286000"/>
              <a:gd name="csX166" fmla="*/ 8632371 w 10248900"/>
              <a:gd name="csY166" fmla="*/ 408215 h 2286000"/>
              <a:gd name="csX167" fmla="*/ 8665028 w 10248900"/>
              <a:gd name="csY167" fmla="*/ 435429 h 2286000"/>
              <a:gd name="csX168" fmla="*/ 8681357 w 10248900"/>
              <a:gd name="csY168" fmla="*/ 446315 h 2286000"/>
              <a:gd name="csX169" fmla="*/ 8746671 w 10248900"/>
              <a:gd name="csY169" fmla="*/ 522515 h 2286000"/>
              <a:gd name="csX170" fmla="*/ 8871857 w 10248900"/>
              <a:gd name="csY170" fmla="*/ 718457 h 2286000"/>
              <a:gd name="csX171" fmla="*/ 8937171 w 10248900"/>
              <a:gd name="csY171" fmla="*/ 821872 h 2286000"/>
              <a:gd name="csX172" fmla="*/ 8986157 w 10248900"/>
              <a:gd name="csY172" fmla="*/ 919843 h 2286000"/>
              <a:gd name="csX173" fmla="*/ 9144000 w 10248900"/>
              <a:gd name="csY173" fmla="*/ 1137557 h 2286000"/>
              <a:gd name="csX174" fmla="*/ 9209314 w 10248900"/>
              <a:gd name="csY174" fmla="*/ 1219200 h 2286000"/>
              <a:gd name="csX175" fmla="*/ 9345385 w 10248900"/>
              <a:gd name="csY175" fmla="*/ 1458686 h 2286000"/>
              <a:gd name="csX176" fmla="*/ 9378043 w 10248900"/>
              <a:gd name="csY176" fmla="*/ 1518557 h 2286000"/>
              <a:gd name="csX177" fmla="*/ 9399814 w 10248900"/>
              <a:gd name="csY177" fmla="*/ 1578429 h 2286000"/>
              <a:gd name="csX178" fmla="*/ 9416143 w 10248900"/>
              <a:gd name="csY178" fmla="*/ 1627415 h 2286000"/>
              <a:gd name="csX179" fmla="*/ 9432471 w 10248900"/>
              <a:gd name="csY179" fmla="*/ 1698172 h 2286000"/>
              <a:gd name="csX180" fmla="*/ 9454243 w 10248900"/>
              <a:gd name="csY180" fmla="*/ 1741715 h 2286000"/>
              <a:gd name="csX181" fmla="*/ 9459685 w 10248900"/>
              <a:gd name="csY181" fmla="*/ 1774372 h 2286000"/>
              <a:gd name="csX182" fmla="*/ 9470571 w 10248900"/>
              <a:gd name="csY182" fmla="*/ 1790700 h 2286000"/>
              <a:gd name="csX183" fmla="*/ 9486900 w 10248900"/>
              <a:gd name="csY183" fmla="*/ 1817915 h 2286000"/>
              <a:gd name="csX184" fmla="*/ 9492343 w 10248900"/>
              <a:gd name="csY184" fmla="*/ 1850572 h 2286000"/>
              <a:gd name="csX185" fmla="*/ 9497785 w 10248900"/>
              <a:gd name="csY185" fmla="*/ 1866900 h 2286000"/>
              <a:gd name="csX186" fmla="*/ 9508671 w 10248900"/>
              <a:gd name="csY186" fmla="*/ 1850572 h 2286000"/>
              <a:gd name="csX187" fmla="*/ 9622971 w 10248900"/>
              <a:gd name="csY187" fmla="*/ 1524000 h 2286000"/>
              <a:gd name="csX188" fmla="*/ 9726385 w 10248900"/>
              <a:gd name="csY188" fmla="*/ 1268186 h 2286000"/>
              <a:gd name="csX189" fmla="*/ 9802585 w 10248900"/>
              <a:gd name="csY189" fmla="*/ 1028700 h 2286000"/>
              <a:gd name="csX190" fmla="*/ 9840685 w 10248900"/>
              <a:gd name="csY190" fmla="*/ 941615 h 2286000"/>
              <a:gd name="csX191" fmla="*/ 9857014 w 10248900"/>
              <a:gd name="csY191" fmla="*/ 887186 h 2286000"/>
              <a:gd name="csX192" fmla="*/ 9873343 w 10248900"/>
              <a:gd name="csY192" fmla="*/ 843643 h 2286000"/>
              <a:gd name="csX193" fmla="*/ 9971314 w 10248900"/>
              <a:gd name="csY193" fmla="*/ 647700 h 2286000"/>
              <a:gd name="csX194" fmla="*/ 10025743 w 10248900"/>
              <a:gd name="csY194" fmla="*/ 560615 h 2286000"/>
              <a:gd name="csX195" fmla="*/ 10123714 w 10248900"/>
              <a:gd name="csY195" fmla="*/ 473529 h 2286000"/>
              <a:gd name="csX196" fmla="*/ 10140043 w 10248900"/>
              <a:gd name="csY196" fmla="*/ 462643 h 2286000"/>
              <a:gd name="csX197" fmla="*/ 10167257 w 10248900"/>
              <a:gd name="csY197" fmla="*/ 435429 h 2286000"/>
              <a:gd name="csX198" fmla="*/ 10183585 w 10248900"/>
              <a:gd name="csY198" fmla="*/ 429986 h 2286000"/>
              <a:gd name="csX199" fmla="*/ 10248900 w 10248900"/>
              <a:gd name="csY199" fmla="*/ 429986 h 2286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Lst>
            <a:rect l="l" t="t" r="r" b="b"/>
            <a:pathLst>
              <a:path w="10248900" h="2286000">
                <a:moveTo>
                  <a:pt x="0" y="2286000"/>
                </a:moveTo>
                <a:cubicBezTo>
                  <a:pt x="57528" y="2251484"/>
                  <a:pt x="-5585" y="2292343"/>
                  <a:pt x="65314" y="2231572"/>
                </a:cubicBezTo>
                <a:cubicBezTo>
                  <a:pt x="86077" y="2213775"/>
                  <a:pt x="107617" y="2201835"/>
                  <a:pt x="130628" y="2188029"/>
                </a:cubicBezTo>
                <a:cubicBezTo>
                  <a:pt x="136071" y="2180772"/>
                  <a:pt x="140542" y="2172672"/>
                  <a:pt x="146957" y="2166257"/>
                </a:cubicBezTo>
                <a:cubicBezTo>
                  <a:pt x="151582" y="2161632"/>
                  <a:pt x="157962" y="2159174"/>
                  <a:pt x="163285" y="2155372"/>
                </a:cubicBezTo>
                <a:cubicBezTo>
                  <a:pt x="170667" y="2150099"/>
                  <a:pt x="178642" y="2145458"/>
                  <a:pt x="185057" y="2139043"/>
                </a:cubicBezTo>
                <a:cubicBezTo>
                  <a:pt x="193271" y="2130829"/>
                  <a:pt x="198883" y="2120304"/>
                  <a:pt x="206828" y="2111829"/>
                </a:cubicBezTo>
                <a:cubicBezTo>
                  <a:pt x="226131" y="2091239"/>
                  <a:pt x="266700" y="2051957"/>
                  <a:pt x="266700" y="2051957"/>
                </a:cubicBezTo>
                <a:cubicBezTo>
                  <a:pt x="270328" y="2044700"/>
                  <a:pt x="272391" y="2036419"/>
                  <a:pt x="277585" y="2030186"/>
                </a:cubicBezTo>
                <a:cubicBezTo>
                  <a:pt x="290726" y="2014417"/>
                  <a:pt x="321128" y="1986643"/>
                  <a:pt x="321128" y="1986643"/>
                </a:cubicBezTo>
                <a:cubicBezTo>
                  <a:pt x="329939" y="1951402"/>
                  <a:pt x="319737" y="1976338"/>
                  <a:pt x="342900" y="1948543"/>
                </a:cubicBezTo>
                <a:cubicBezTo>
                  <a:pt x="356143" y="1932651"/>
                  <a:pt x="364451" y="1911969"/>
                  <a:pt x="381000" y="1899557"/>
                </a:cubicBezTo>
                <a:cubicBezTo>
                  <a:pt x="395514" y="1888671"/>
                  <a:pt x="409447" y="1876964"/>
                  <a:pt x="424543" y="1866900"/>
                </a:cubicBezTo>
                <a:cubicBezTo>
                  <a:pt x="435429" y="1859643"/>
                  <a:pt x="447354" y="1853744"/>
                  <a:pt x="457200" y="1845129"/>
                </a:cubicBezTo>
                <a:cubicBezTo>
                  <a:pt x="491005" y="1815549"/>
                  <a:pt x="522113" y="1783013"/>
                  <a:pt x="555171" y="1752600"/>
                </a:cubicBezTo>
                <a:cubicBezTo>
                  <a:pt x="567481" y="1741275"/>
                  <a:pt x="581443" y="1731771"/>
                  <a:pt x="593271" y="1719943"/>
                </a:cubicBezTo>
                <a:cubicBezTo>
                  <a:pt x="680646" y="1632568"/>
                  <a:pt x="586603" y="1724312"/>
                  <a:pt x="664028" y="1654629"/>
                </a:cubicBezTo>
                <a:cubicBezTo>
                  <a:pt x="698414" y="1623682"/>
                  <a:pt x="671184" y="1640165"/>
                  <a:pt x="707571" y="1621972"/>
                </a:cubicBezTo>
                <a:cubicBezTo>
                  <a:pt x="716642" y="1611086"/>
                  <a:pt x="724121" y="1598646"/>
                  <a:pt x="734785" y="1589315"/>
                </a:cubicBezTo>
                <a:cubicBezTo>
                  <a:pt x="753356" y="1573065"/>
                  <a:pt x="794657" y="1545772"/>
                  <a:pt x="794657" y="1545772"/>
                </a:cubicBezTo>
                <a:cubicBezTo>
                  <a:pt x="816205" y="1513449"/>
                  <a:pt x="801519" y="1523777"/>
                  <a:pt x="859971" y="1556657"/>
                </a:cubicBezTo>
                <a:cubicBezTo>
                  <a:pt x="890346" y="1573743"/>
                  <a:pt x="901134" y="1584740"/>
                  <a:pt x="925285" y="1611086"/>
                </a:cubicBezTo>
                <a:cubicBezTo>
                  <a:pt x="934860" y="1621532"/>
                  <a:pt x="941967" y="1634264"/>
                  <a:pt x="952500" y="1643743"/>
                </a:cubicBezTo>
                <a:cubicBezTo>
                  <a:pt x="960363" y="1650820"/>
                  <a:pt x="970643" y="1654629"/>
                  <a:pt x="979714" y="1660072"/>
                </a:cubicBezTo>
                <a:cubicBezTo>
                  <a:pt x="983343" y="1665515"/>
                  <a:pt x="987355" y="1670720"/>
                  <a:pt x="990600" y="1676400"/>
                </a:cubicBezTo>
                <a:cubicBezTo>
                  <a:pt x="994626" y="1683445"/>
                  <a:pt x="996291" y="1691939"/>
                  <a:pt x="1001485" y="1698172"/>
                </a:cubicBezTo>
                <a:cubicBezTo>
                  <a:pt x="1005673" y="1703197"/>
                  <a:pt x="1012371" y="1705429"/>
                  <a:pt x="1017814" y="1709057"/>
                </a:cubicBezTo>
                <a:cubicBezTo>
                  <a:pt x="1022871" y="1724229"/>
                  <a:pt x="1033832" y="1762243"/>
                  <a:pt x="1045028" y="1774372"/>
                </a:cubicBezTo>
                <a:cubicBezTo>
                  <a:pt x="1060881" y="1791546"/>
                  <a:pt x="1097490" y="1815852"/>
                  <a:pt x="1121228" y="1828800"/>
                </a:cubicBezTo>
                <a:cubicBezTo>
                  <a:pt x="1131913" y="1834628"/>
                  <a:pt x="1143246" y="1839218"/>
                  <a:pt x="1153885" y="1845129"/>
                </a:cubicBezTo>
                <a:cubicBezTo>
                  <a:pt x="1159603" y="1848306"/>
                  <a:pt x="1164534" y="1852769"/>
                  <a:pt x="1170214" y="1856015"/>
                </a:cubicBezTo>
                <a:cubicBezTo>
                  <a:pt x="1218554" y="1883637"/>
                  <a:pt x="1168530" y="1851263"/>
                  <a:pt x="1208314" y="1877786"/>
                </a:cubicBezTo>
                <a:cubicBezTo>
                  <a:pt x="1232280" y="1925715"/>
                  <a:pt x="1205799" y="1889520"/>
                  <a:pt x="1295400" y="1894115"/>
                </a:cubicBezTo>
                <a:cubicBezTo>
                  <a:pt x="1411715" y="1900080"/>
                  <a:pt x="1527629" y="1912258"/>
                  <a:pt x="1643743" y="1921329"/>
                </a:cubicBezTo>
                <a:lnTo>
                  <a:pt x="1692728" y="1981200"/>
                </a:lnTo>
                <a:cubicBezTo>
                  <a:pt x="1701736" y="1992138"/>
                  <a:pt x="1709923" y="2003837"/>
                  <a:pt x="1719943" y="2013857"/>
                </a:cubicBezTo>
                <a:cubicBezTo>
                  <a:pt x="1730829" y="2024743"/>
                  <a:pt x="1741209" y="2036159"/>
                  <a:pt x="1752600" y="2046515"/>
                </a:cubicBezTo>
                <a:cubicBezTo>
                  <a:pt x="1761196" y="2054329"/>
                  <a:pt x="1771600" y="2060072"/>
                  <a:pt x="1779814" y="2068286"/>
                </a:cubicBezTo>
                <a:cubicBezTo>
                  <a:pt x="1788028" y="2076500"/>
                  <a:pt x="1793867" y="2086817"/>
                  <a:pt x="1801585" y="2095500"/>
                </a:cubicBezTo>
                <a:cubicBezTo>
                  <a:pt x="1820783" y="2117098"/>
                  <a:pt x="1819405" y="2114638"/>
                  <a:pt x="1839685" y="2128157"/>
                </a:cubicBezTo>
                <a:cubicBezTo>
                  <a:pt x="1860005" y="2168798"/>
                  <a:pt x="1837508" y="2134689"/>
                  <a:pt x="1872343" y="2160815"/>
                </a:cubicBezTo>
                <a:cubicBezTo>
                  <a:pt x="1880553" y="2166973"/>
                  <a:pt x="1886390" y="2175828"/>
                  <a:pt x="1894114" y="2182586"/>
                </a:cubicBezTo>
                <a:cubicBezTo>
                  <a:pt x="1914393" y="2200331"/>
                  <a:pt x="1911125" y="2197329"/>
                  <a:pt x="1932214" y="2204357"/>
                </a:cubicBezTo>
                <a:cubicBezTo>
                  <a:pt x="1941285" y="2211614"/>
                  <a:pt x="1951213" y="2217914"/>
                  <a:pt x="1959428" y="2226129"/>
                </a:cubicBezTo>
                <a:cubicBezTo>
                  <a:pt x="1964053" y="2230754"/>
                  <a:pt x="1966126" y="2237432"/>
                  <a:pt x="1970314" y="2242457"/>
                </a:cubicBezTo>
                <a:cubicBezTo>
                  <a:pt x="1983411" y="2258173"/>
                  <a:pt x="1986916" y="2258968"/>
                  <a:pt x="2002971" y="2269672"/>
                </a:cubicBezTo>
                <a:cubicBezTo>
                  <a:pt x="2065631" y="2050361"/>
                  <a:pt x="2009372" y="2241002"/>
                  <a:pt x="2057400" y="2090057"/>
                </a:cubicBezTo>
                <a:cubicBezTo>
                  <a:pt x="2063143" y="2072007"/>
                  <a:pt x="2067483" y="2053511"/>
                  <a:pt x="2073728" y="2035629"/>
                </a:cubicBezTo>
                <a:cubicBezTo>
                  <a:pt x="2107405" y="1939190"/>
                  <a:pt x="2154174" y="1846691"/>
                  <a:pt x="2177143" y="1747157"/>
                </a:cubicBezTo>
                <a:cubicBezTo>
                  <a:pt x="2182586" y="1723571"/>
                  <a:pt x="2186821" y="1699674"/>
                  <a:pt x="2193471" y="1676400"/>
                </a:cubicBezTo>
                <a:cubicBezTo>
                  <a:pt x="2212477" y="1609879"/>
                  <a:pt x="2206950" y="1653020"/>
                  <a:pt x="2237014" y="1583872"/>
                </a:cubicBezTo>
                <a:cubicBezTo>
                  <a:pt x="2247768" y="1559137"/>
                  <a:pt x="2256375" y="1533475"/>
                  <a:pt x="2264228" y="1507672"/>
                </a:cubicBezTo>
                <a:cubicBezTo>
                  <a:pt x="2281788" y="1449975"/>
                  <a:pt x="2296476" y="1391441"/>
                  <a:pt x="2313214" y="1333500"/>
                </a:cubicBezTo>
                <a:cubicBezTo>
                  <a:pt x="2321407" y="1305141"/>
                  <a:pt x="2335142" y="1254290"/>
                  <a:pt x="2351314" y="1224643"/>
                </a:cubicBezTo>
                <a:cubicBezTo>
                  <a:pt x="2355658" y="1216679"/>
                  <a:pt x="2362200" y="1210129"/>
                  <a:pt x="2367643" y="1202872"/>
                </a:cubicBezTo>
                <a:cubicBezTo>
                  <a:pt x="2371271" y="1188358"/>
                  <a:pt x="2373797" y="1173522"/>
                  <a:pt x="2378528" y="1159329"/>
                </a:cubicBezTo>
                <a:cubicBezTo>
                  <a:pt x="2381094" y="1151631"/>
                  <a:pt x="2386848" y="1145255"/>
                  <a:pt x="2389414" y="1137557"/>
                </a:cubicBezTo>
                <a:cubicBezTo>
                  <a:pt x="2392339" y="1128781"/>
                  <a:pt x="2389725" y="1118040"/>
                  <a:pt x="2394857" y="1110343"/>
                </a:cubicBezTo>
                <a:cubicBezTo>
                  <a:pt x="2401301" y="1100677"/>
                  <a:pt x="2413612" y="1096534"/>
                  <a:pt x="2422071" y="1088572"/>
                </a:cubicBezTo>
                <a:cubicBezTo>
                  <a:pt x="2444492" y="1067470"/>
                  <a:pt x="2463731" y="1042968"/>
                  <a:pt x="2487385" y="1023257"/>
                </a:cubicBezTo>
                <a:cubicBezTo>
                  <a:pt x="2498271" y="1014186"/>
                  <a:pt x="2509452" y="1005457"/>
                  <a:pt x="2520043" y="996043"/>
                </a:cubicBezTo>
                <a:cubicBezTo>
                  <a:pt x="2543083" y="975564"/>
                  <a:pt x="2534283" y="975316"/>
                  <a:pt x="2569028" y="957943"/>
                </a:cubicBezTo>
                <a:cubicBezTo>
                  <a:pt x="2579291" y="952811"/>
                  <a:pt x="2591031" y="951318"/>
                  <a:pt x="2601685" y="947057"/>
                </a:cubicBezTo>
                <a:cubicBezTo>
                  <a:pt x="2609218" y="944044"/>
                  <a:pt x="2616200" y="939800"/>
                  <a:pt x="2623457" y="936172"/>
                </a:cubicBezTo>
                <a:cubicBezTo>
                  <a:pt x="2698450" y="861176"/>
                  <a:pt x="2591609" y="962303"/>
                  <a:pt x="2672443" y="903515"/>
                </a:cubicBezTo>
                <a:cubicBezTo>
                  <a:pt x="2684893" y="894460"/>
                  <a:pt x="2693788" y="881299"/>
                  <a:pt x="2705100" y="870857"/>
                </a:cubicBezTo>
                <a:cubicBezTo>
                  <a:pt x="2717391" y="859511"/>
                  <a:pt x="2731372" y="850028"/>
                  <a:pt x="2743200" y="838200"/>
                </a:cubicBezTo>
                <a:cubicBezTo>
                  <a:pt x="2753220" y="828180"/>
                  <a:pt x="2762288" y="817151"/>
                  <a:pt x="2770414" y="805543"/>
                </a:cubicBezTo>
                <a:cubicBezTo>
                  <a:pt x="2775067" y="798896"/>
                  <a:pt x="2775563" y="789509"/>
                  <a:pt x="2781300" y="783772"/>
                </a:cubicBezTo>
                <a:cubicBezTo>
                  <a:pt x="2787037" y="778035"/>
                  <a:pt x="2795814" y="776515"/>
                  <a:pt x="2803071" y="772886"/>
                </a:cubicBezTo>
                <a:cubicBezTo>
                  <a:pt x="2873205" y="778018"/>
                  <a:pt x="2980914" y="780756"/>
                  <a:pt x="3064328" y="794657"/>
                </a:cubicBezTo>
                <a:cubicBezTo>
                  <a:pt x="3073453" y="796178"/>
                  <a:pt x="3082471" y="798286"/>
                  <a:pt x="3091543" y="800100"/>
                </a:cubicBezTo>
                <a:cubicBezTo>
                  <a:pt x="3127829" y="792843"/>
                  <a:pt x="3166585" y="793358"/>
                  <a:pt x="3200400" y="778329"/>
                </a:cubicBezTo>
                <a:cubicBezTo>
                  <a:pt x="3218024" y="770496"/>
                  <a:pt x="3225377" y="748919"/>
                  <a:pt x="3238500" y="734786"/>
                </a:cubicBezTo>
                <a:cubicBezTo>
                  <a:pt x="3248975" y="723505"/>
                  <a:pt x="3259845" y="712571"/>
                  <a:pt x="3271157" y="702129"/>
                </a:cubicBezTo>
                <a:cubicBezTo>
                  <a:pt x="3324785" y="652626"/>
                  <a:pt x="3300197" y="683809"/>
                  <a:pt x="3358243" y="620486"/>
                </a:cubicBezTo>
                <a:cubicBezTo>
                  <a:pt x="3382578" y="593939"/>
                  <a:pt x="3403535" y="564308"/>
                  <a:pt x="3429000" y="538843"/>
                </a:cubicBezTo>
                <a:cubicBezTo>
                  <a:pt x="3449039" y="518804"/>
                  <a:pt x="3473677" y="503838"/>
                  <a:pt x="3494314" y="484415"/>
                </a:cubicBezTo>
                <a:cubicBezTo>
                  <a:pt x="3545735" y="436018"/>
                  <a:pt x="3497967" y="463537"/>
                  <a:pt x="3543300" y="440872"/>
                </a:cubicBezTo>
                <a:cubicBezTo>
                  <a:pt x="3561163" y="414077"/>
                  <a:pt x="3560804" y="406766"/>
                  <a:pt x="3586843" y="391886"/>
                </a:cubicBezTo>
                <a:cubicBezTo>
                  <a:pt x="3591824" y="389040"/>
                  <a:pt x="3597728" y="388257"/>
                  <a:pt x="3603171" y="386443"/>
                </a:cubicBezTo>
                <a:cubicBezTo>
                  <a:pt x="3690257" y="388257"/>
                  <a:pt x="3777448" y="387226"/>
                  <a:pt x="3864428" y="391886"/>
                </a:cubicBezTo>
                <a:cubicBezTo>
                  <a:pt x="3879368" y="392686"/>
                  <a:pt x="3893300" y="399838"/>
                  <a:pt x="3907971" y="402772"/>
                </a:cubicBezTo>
                <a:cubicBezTo>
                  <a:pt x="3920551" y="405288"/>
                  <a:pt x="3933371" y="406401"/>
                  <a:pt x="3946071" y="408215"/>
                </a:cubicBezTo>
                <a:cubicBezTo>
                  <a:pt x="3987931" y="422166"/>
                  <a:pt x="3953026" y="407828"/>
                  <a:pt x="4016828" y="468086"/>
                </a:cubicBezTo>
                <a:cubicBezTo>
                  <a:pt x="4041472" y="491361"/>
                  <a:pt x="4105474" y="541441"/>
                  <a:pt x="4120243" y="566057"/>
                </a:cubicBezTo>
                <a:cubicBezTo>
                  <a:pt x="4162823" y="637024"/>
                  <a:pt x="4138967" y="604563"/>
                  <a:pt x="4191000" y="664029"/>
                </a:cubicBezTo>
                <a:cubicBezTo>
                  <a:pt x="4194628" y="674915"/>
                  <a:pt x="4195804" y="686956"/>
                  <a:pt x="4201885" y="696686"/>
                </a:cubicBezTo>
                <a:cubicBezTo>
                  <a:pt x="4205352" y="702233"/>
                  <a:pt x="4213188" y="703384"/>
                  <a:pt x="4218214" y="707572"/>
                </a:cubicBezTo>
                <a:cubicBezTo>
                  <a:pt x="4255558" y="738691"/>
                  <a:pt x="4208199" y="713842"/>
                  <a:pt x="4278085" y="751115"/>
                </a:cubicBezTo>
                <a:cubicBezTo>
                  <a:pt x="4290277" y="757617"/>
                  <a:pt x="4303827" y="761264"/>
                  <a:pt x="4316185" y="767443"/>
                </a:cubicBezTo>
                <a:cubicBezTo>
                  <a:pt x="4325647" y="772174"/>
                  <a:pt x="4334328" y="778329"/>
                  <a:pt x="4343400" y="783772"/>
                </a:cubicBezTo>
                <a:cubicBezTo>
                  <a:pt x="4368800" y="758372"/>
                  <a:pt x="4396397" y="734994"/>
                  <a:pt x="4419600" y="707572"/>
                </a:cubicBezTo>
                <a:cubicBezTo>
                  <a:pt x="4456399" y="664082"/>
                  <a:pt x="4479759" y="608575"/>
                  <a:pt x="4523014" y="571500"/>
                </a:cubicBezTo>
                <a:cubicBezTo>
                  <a:pt x="4535714" y="560614"/>
                  <a:pt x="4548857" y="550225"/>
                  <a:pt x="4561114" y="538843"/>
                </a:cubicBezTo>
                <a:cubicBezTo>
                  <a:pt x="4574275" y="526622"/>
                  <a:pt x="4586017" y="512925"/>
                  <a:pt x="4599214" y="500743"/>
                </a:cubicBezTo>
                <a:cubicBezTo>
                  <a:pt x="4609626" y="491132"/>
                  <a:pt x="4621851" y="483549"/>
                  <a:pt x="4631871" y="473529"/>
                </a:cubicBezTo>
                <a:cubicBezTo>
                  <a:pt x="4636497" y="468903"/>
                  <a:pt x="4637314" y="460829"/>
                  <a:pt x="4642757" y="457200"/>
                </a:cubicBezTo>
                <a:cubicBezTo>
                  <a:pt x="4654254" y="449536"/>
                  <a:pt x="4667920" y="445723"/>
                  <a:pt x="4680857" y="440872"/>
                </a:cubicBezTo>
                <a:cubicBezTo>
                  <a:pt x="4696973" y="434829"/>
                  <a:pt x="4713514" y="429986"/>
                  <a:pt x="4729843" y="424543"/>
                </a:cubicBezTo>
                <a:cubicBezTo>
                  <a:pt x="4735286" y="422729"/>
                  <a:pt x="4740526" y="420126"/>
                  <a:pt x="4746171" y="419100"/>
                </a:cubicBezTo>
                <a:lnTo>
                  <a:pt x="4806043" y="408215"/>
                </a:lnTo>
                <a:cubicBezTo>
                  <a:pt x="4909457" y="411843"/>
                  <a:pt x="5016846" y="390474"/>
                  <a:pt x="5116285" y="419100"/>
                </a:cubicBezTo>
                <a:cubicBezTo>
                  <a:pt x="5149822" y="428754"/>
                  <a:pt x="5152136" y="479297"/>
                  <a:pt x="5165271" y="511629"/>
                </a:cubicBezTo>
                <a:cubicBezTo>
                  <a:pt x="5199400" y="595639"/>
                  <a:pt x="5227620" y="681935"/>
                  <a:pt x="5257800" y="767443"/>
                </a:cubicBezTo>
                <a:cubicBezTo>
                  <a:pt x="5271166" y="805314"/>
                  <a:pt x="5280080" y="844829"/>
                  <a:pt x="5295900" y="881743"/>
                </a:cubicBezTo>
                <a:cubicBezTo>
                  <a:pt x="5306786" y="907143"/>
                  <a:pt x="5318294" y="932285"/>
                  <a:pt x="5328557" y="957943"/>
                </a:cubicBezTo>
                <a:cubicBezTo>
                  <a:pt x="5336444" y="977660"/>
                  <a:pt x="5342087" y="998243"/>
                  <a:pt x="5350328" y="1017815"/>
                </a:cubicBezTo>
                <a:cubicBezTo>
                  <a:pt x="5356625" y="1032771"/>
                  <a:pt x="5365238" y="1046652"/>
                  <a:pt x="5372100" y="1061357"/>
                </a:cubicBezTo>
                <a:cubicBezTo>
                  <a:pt x="5377943" y="1073878"/>
                  <a:pt x="5382249" y="1087099"/>
                  <a:pt x="5388428" y="1099457"/>
                </a:cubicBezTo>
                <a:cubicBezTo>
                  <a:pt x="5398594" y="1119790"/>
                  <a:pt x="5409265" y="1139910"/>
                  <a:pt x="5421085" y="1159329"/>
                </a:cubicBezTo>
                <a:cubicBezTo>
                  <a:pt x="5434690" y="1181680"/>
                  <a:pt x="5452487" y="1201464"/>
                  <a:pt x="5464628" y="1224643"/>
                </a:cubicBezTo>
                <a:cubicBezTo>
                  <a:pt x="5472615" y="1239890"/>
                  <a:pt x="5474565" y="1257648"/>
                  <a:pt x="5480957" y="1273629"/>
                </a:cubicBezTo>
                <a:cubicBezTo>
                  <a:pt x="5482855" y="1278375"/>
                  <a:pt x="5499862" y="1314307"/>
                  <a:pt x="5508171" y="1322615"/>
                </a:cubicBezTo>
                <a:cubicBezTo>
                  <a:pt x="5512797" y="1327240"/>
                  <a:pt x="5519057" y="1329872"/>
                  <a:pt x="5524500" y="1333500"/>
                </a:cubicBezTo>
                <a:cubicBezTo>
                  <a:pt x="5528128" y="1340757"/>
                  <a:pt x="5530669" y="1348670"/>
                  <a:pt x="5535385" y="1355272"/>
                </a:cubicBezTo>
                <a:cubicBezTo>
                  <a:pt x="5539859" y="1361536"/>
                  <a:pt x="5547895" y="1364917"/>
                  <a:pt x="5551714" y="1371600"/>
                </a:cubicBezTo>
                <a:cubicBezTo>
                  <a:pt x="5554079" y="1375738"/>
                  <a:pt x="5562271" y="1418942"/>
                  <a:pt x="5562600" y="1420586"/>
                </a:cubicBezTo>
                <a:cubicBezTo>
                  <a:pt x="5564414" y="1469572"/>
                  <a:pt x="5543876" y="1524895"/>
                  <a:pt x="5568043" y="1567543"/>
                </a:cubicBezTo>
                <a:cubicBezTo>
                  <a:pt x="5609787" y="1641209"/>
                  <a:pt x="5683936" y="1691401"/>
                  <a:pt x="5747657" y="1747157"/>
                </a:cubicBezTo>
                <a:cubicBezTo>
                  <a:pt x="5762171" y="1759857"/>
                  <a:pt x="5777179" y="1772015"/>
                  <a:pt x="5791200" y="1785257"/>
                </a:cubicBezTo>
                <a:cubicBezTo>
                  <a:pt x="5806648" y="1799847"/>
                  <a:pt x="5852978" y="1850796"/>
                  <a:pt x="5878285" y="1866900"/>
                </a:cubicBezTo>
                <a:cubicBezTo>
                  <a:pt x="5886528" y="1872145"/>
                  <a:pt x="5896428" y="1874157"/>
                  <a:pt x="5905500" y="1877786"/>
                </a:cubicBezTo>
                <a:cubicBezTo>
                  <a:pt x="5910943" y="1885043"/>
                  <a:pt x="5912757" y="1899557"/>
                  <a:pt x="5921828" y="1899557"/>
                </a:cubicBezTo>
                <a:cubicBezTo>
                  <a:pt x="5941149" y="1899557"/>
                  <a:pt x="5962994" y="1853731"/>
                  <a:pt x="5970814" y="1845129"/>
                </a:cubicBezTo>
                <a:cubicBezTo>
                  <a:pt x="5980346" y="1834644"/>
                  <a:pt x="5993964" y="1828423"/>
                  <a:pt x="6003471" y="1817915"/>
                </a:cubicBezTo>
                <a:cubicBezTo>
                  <a:pt x="6028565" y="1790180"/>
                  <a:pt x="6047780" y="1757277"/>
                  <a:pt x="6074228" y="1730829"/>
                </a:cubicBezTo>
                <a:cubicBezTo>
                  <a:pt x="6088742" y="1716315"/>
                  <a:pt x="6103677" y="1702209"/>
                  <a:pt x="6117771" y="1687286"/>
                </a:cubicBezTo>
                <a:cubicBezTo>
                  <a:pt x="6134531" y="1669540"/>
                  <a:pt x="6149497" y="1650117"/>
                  <a:pt x="6166757" y="1632857"/>
                </a:cubicBezTo>
                <a:cubicBezTo>
                  <a:pt x="6180394" y="1619220"/>
                  <a:pt x="6196663" y="1608394"/>
                  <a:pt x="6210300" y="1594757"/>
                </a:cubicBezTo>
                <a:cubicBezTo>
                  <a:pt x="6218514" y="1586543"/>
                  <a:pt x="6223857" y="1575757"/>
                  <a:pt x="6232071" y="1567543"/>
                </a:cubicBezTo>
                <a:cubicBezTo>
                  <a:pt x="6247042" y="1552572"/>
                  <a:pt x="6274913" y="1535353"/>
                  <a:pt x="6291943" y="1524000"/>
                </a:cubicBezTo>
                <a:cubicBezTo>
                  <a:pt x="6295571" y="1518557"/>
                  <a:pt x="6299026" y="1512995"/>
                  <a:pt x="6302828" y="1507672"/>
                </a:cubicBezTo>
                <a:cubicBezTo>
                  <a:pt x="6308101" y="1500290"/>
                  <a:pt x="6315550" y="1494224"/>
                  <a:pt x="6319157" y="1485900"/>
                </a:cubicBezTo>
                <a:cubicBezTo>
                  <a:pt x="6339252" y="1439527"/>
                  <a:pt x="6354209" y="1391064"/>
                  <a:pt x="6373585" y="1344386"/>
                </a:cubicBezTo>
                <a:cubicBezTo>
                  <a:pt x="6477083" y="1095051"/>
                  <a:pt x="6402078" y="1281763"/>
                  <a:pt x="6471557" y="1132115"/>
                </a:cubicBezTo>
                <a:cubicBezTo>
                  <a:pt x="6506648" y="1056534"/>
                  <a:pt x="6506256" y="1042452"/>
                  <a:pt x="6547757" y="974272"/>
                </a:cubicBezTo>
                <a:cubicBezTo>
                  <a:pt x="6559272" y="955355"/>
                  <a:pt x="6574120" y="938623"/>
                  <a:pt x="6585857" y="919843"/>
                </a:cubicBezTo>
                <a:cubicBezTo>
                  <a:pt x="6592307" y="909522"/>
                  <a:pt x="6594713" y="896793"/>
                  <a:pt x="6602185" y="887186"/>
                </a:cubicBezTo>
                <a:cubicBezTo>
                  <a:pt x="6607754" y="880025"/>
                  <a:pt x="6617130" y="876831"/>
                  <a:pt x="6623957" y="870857"/>
                </a:cubicBezTo>
                <a:cubicBezTo>
                  <a:pt x="6631681" y="864099"/>
                  <a:pt x="6638004" y="855844"/>
                  <a:pt x="6645728" y="849086"/>
                </a:cubicBezTo>
                <a:cubicBezTo>
                  <a:pt x="6656532" y="839633"/>
                  <a:pt x="6671634" y="830001"/>
                  <a:pt x="6683828" y="821872"/>
                </a:cubicBezTo>
                <a:cubicBezTo>
                  <a:pt x="6703785" y="823686"/>
                  <a:pt x="6724921" y="820319"/>
                  <a:pt x="6743700" y="827315"/>
                </a:cubicBezTo>
                <a:cubicBezTo>
                  <a:pt x="6763407" y="834657"/>
                  <a:pt x="6950948" y="910746"/>
                  <a:pt x="7015843" y="957943"/>
                </a:cubicBezTo>
                <a:cubicBezTo>
                  <a:pt x="7125350" y="1037585"/>
                  <a:pt x="7040845" y="992217"/>
                  <a:pt x="7113814" y="1028700"/>
                </a:cubicBezTo>
                <a:cubicBezTo>
                  <a:pt x="7165559" y="1106318"/>
                  <a:pt x="7118208" y="1045839"/>
                  <a:pt x="7233557" y="854529"/>
                </a:cubicBezTo>
                <a:cubicBezTo>
                  <a:pt x="7270200" y="793755"/>
                  <a:pt x="7315117" y="737877"/>
                  <a:pt x="7347857" y="674915"/>
                </a:cubicBezTo>
                <a:cubicBezTo>
                  <a:pt x="7490041" y="401482"/>
                  <a:pt x="7362187" y="627352"/>
                  <a:pt x="7456714" y="489857"/>
                </a:cubicBezTo>
                <a:cubicBezTo>
                  <a:pt x="7524012" y="391969"/>
                  <a:pt x="7437767" y="502653"/>
                  <a:pt x="7500257" y="424543"/>
                </a:cubicBezTo>
                <a:cubicBezTo>
                  <a:pt x="7502071" y="419100"/>
                  <a:pt x="7501643" y="412272"/>
                  <a:pt x="7505700" y="408215"/>
                </a:cubicBezTo>
                <a:cubicBezTo>
                  <a:pt x="7509757" y="404158"/>
                  <a:pt x="7517471" y="406257"/>
                  <a:pt x="7522028" y="402772"/>
                </a:cubicBezTo>
                <a:cubicBezTo>
                  <a:pt x="7548602" y="382450"/>
                  <a:pt x="7574572" y="361112"/>
                  <a:pt x="7598228" y="337457"/>
                </a:cubicBezTo>
                <a:cubicBezTo>
                  <a:pt x="7616371" y="319314"/>
                  <a:pt x="7634985" y="301631"/>
                  <a:pt x="7652657" y="283029"/>
                </a:cubicBezTo>
                <a:cubicBezTo>
                  <a:pt x="7669469" y="265333"/>
                  <a:pt x="7683923" y="245387"/>
                  <a:pt x="7701643" y="228600"/>
                </a:cubicBezTo>
                <a:cubicBezTo>
                  <a:pt x="7718510" y="212621"/>
                  <a:pt x="7740118" y="201948"/>
                  <a:pt x="7756071" y="185057"/>
                </a:cubicBezTo>
                <a:cubicBezTo>
                  <a:pt x="7771277" y="168957"/>
                  <a:pt x="7780093" y="147724"/>
                  <a:pt x="7794171" y="130629"/>
                </a:cubicBezTo>
                <a:cubicBezTo>
                  <a:pt x="7827397" y="90284"/>
                  <a:pt x="7826712" y="99888"/>
                  <a:pt x="7859485" y="70757"/>
                </a:cubicBezTo>
                <a:cubicBezTo>
                  <a:pt x="7867156" y="63939"/>
                  <a:pt x="7874000" y="56243"/>
                  <a:pt x="7881257" y="48986"/>
                </a:cubicBezTo>
                <a:cubicBezTo>
                  <a:pt x="7889422" y="24492"/>
                  <a:pt x="7883071" y="29029"/>
                  <a:pt x="7919357" y="21772"/>
                </a:cubicBezTo>
                <a:cubicBezTo>
                  <a:pt x="8022423" y="1158"/>
                  <a:pt x="7973343" y="7748"/>
                  <a:pt x="8066314" y="0"/>
                </a:cubicBezTo>
                <a:lnTo>
                  <a:pt x="8311243" y="5443"/>
                </a:lnTo>
                <a:cubicBezTo>
                  <a:pt x="8319311" y="6301"/>
                  <a:pt x="8316799" y="21097"/>
                  <a:pt x="8322128" y="27215"/>
                </a:cubicBezTo>
                <a:cubicBezTo>
                  <a:pt x="8365975" y="77557"/>
                  <a:pt x="8422818" y="117560"/>
                  <a:pt x="8458200" y="174172"/>
                </a:cubicBezTo>
                <a:cubicBezTo>
                  <a:pt x="8507460" y="252988"/>
                  <a:pt x="8473756" y="201220"/>
                  <a:pt x="8556171" y="315686"/>
                </a:cubicBezTo>
                <a:cubicBezTo>
                  <a:pt x="8565290" y="328352"/>
                  <a:pt x="8576405" y="339827"/>
                  <a:pt x="8583385" y="353786"/>
                </a:cubicBezTo>
                <a:cubicBezTo>
                  <a:pt x="8588828" y="364672"/>
                  <a:pt x="8591572" y="377397"/>
                  <a:pt x="8599714" y="386443"/>
                </a:cubicBezTo>
                <a:cubicBezTo>
                  <a:pt x="8608466" y="396168"/>
                  <a:pt x="8621905" y="400365"/>
                  <a:pt x="8632371" y="408215"/>
                </a:cubicBezTo>
                <a:cubicBezTo>
                  <a:pt x="8643707" y="416717"/>
                  <a:pt x="8653843" y="426730"/>
                  <a:pt x="8665028" y="435429"/>
                </a:cubicBezTo>
                <a:cubicBezTo>
                  <a:pt x="8670192" y="439445"/>
                  <a:pt x="8676883" y="441543"/>
                  <a:pt x="8681357" y="446315"/>
                </a:cubicBezTo>
                <a:cubicBezTo>
                  <a:pt x="8704237" y="470721"/>
                  <a:pt x="8726350" y="495941"/>
                  <a:pt x="8746671" y="522515"/>
                </a:cubicBezTo>
                <a:cubicBezTo>
                  <a:pt x="8838977" y="643223"/>
                  <a:pt x="8803407" y="604374"/>
                  <a:pt x="8871857" y="718457"/>
                </a:cubicBezTo>
                <a:cubicBezTo>
                  <a:pt x="8892834" y="753418"/>
                  <a:pt x="8917046" y="786414"/>
                  <a:pt x="8937171" y="821872"/>
                </a:cubicBezTo>
                <a:cubicBezTo>
                  <a:pt x="8955193" y="853626"/>
                  <a:pt x="8966148" y="889302"/>
                  <a:pt x="8986157" y="919843"/>
                </a:cubicBezTo>
                <a:cubicBezTo>
                  <a:pt x="9035281" y="994821"/>
                  <a:pt x="9088004" y="1067562"/>
                  <a:pt x="9144000" y="1137557"/>
                </a:cubicBezTo>
                <a:cubicBezTo>
                  <a:pt x="9165771" y="1164771"/>
                  <a:pt x="9189435" y="1190574"/>
                  <a:pt x="9209314" y="1219200"/>
                </a:cubicBezTo>
                <a:cubicBezTo>
                  <a:pt x="9272593" y="1310322"/>
                  <a:pt x="9293220" y="1360153"/>
                  <a:pt x="9345385" y="1458686"/>
                </a:cubicBezTo>
                <a:cubicBezTo>
                  <a:pt x="9356022" y="1478777"/>
                  <a:pt x="9369088" y="1497662"/>
                  <a:pt x="9378043" y="1518557"/>
                </a:cubicBezTo>
                <a:cubicBezTo>
                  <a:pt x="9410610" y="1594550"/>
                  <a:pt x="9383823" y="1526460"/>
                  <a:pt x="9399814" y="1578429"/>
                </a:cubicBezTo>
                <a:cubicBezTo>
                  <a:pt x="9404876" y="1594880"/>
                  <a:pt x="9411614" y="1610810"/>
                  <a:pt x="9416143" y="1627415"/>
                </a:cubicBezTo>
                <a:cubicBezTo>
                  <a:pt x="9422512" y="1650768"/>
                  <a:pt x="9424817" y="1675209"/>
                  <a:pt x="9432471" y="1698172"/>
                </a:cubicBezTo>
                <a:cubicBezTo>
                  <a:pt x="9437603" y="1713567"/>
                  <a:pt x="9446986" y="1727201"/>
                  <a:pt x="9454243" y="1741715"/>
                </a:cubicBezTo>
                <a:cubicBezTo>
                  <a:pt x="9456057" y="1752601"/>
                  <a:pt x="9456195" y="1763903"/>
                  <a:pt x="9459685" y="1774372"/>
                </a:cubicBezTo>
                <a:cubicBezTo>
                  <a:pt x="9461754" y="1780578"/>
                  <a:pt x="9467104" y="1785153"/>
                  <a:pt x="9470571" y="1790700"/>
                </a:cubicBezTo>
                <a:cubicBezTo>
                  <a:pt x="9476178" y="1799671"/>
                  <a:pt x="9481457" y="1808843"/>
                  <a:pt x="9486900" y="1817915"/>
                </a:cubicBezTo>
                <a:cubicBezTo>
                  <a:pt x="9488714" y="1828801"/>
                  <a:pt x="9489949" y="1839799"/>
                  <a:pt x="9492343" y="1850572"/>
                </a:cubicBezTo>
                <a:cubicBezTo>
                  <a:pt x="9493587" y="1856172"/>
                  <a:pt x="9492048" y="1866900"/>
                  <a:pt x="9497785" y="1866900"/>
                </a:cubicBezTo>
                <a:cubicBezTo>
                  <a:pt x="9504326" y="1866900"/>
                  <a:pt x="9506273" y="1856658"/>
                  <a:pt x="9508671" y="1850572"/>
                </a:cubicBezTo>
                <a:cubicBezTo>
                  <a:pt x="9684196" y="1405014"/>
                  <a:pt x="9455300" y="1968328"/>
                  <a:pt x="9622971" y="1524000"/>
                </a:cubicBezTo>
                <a:cubicBezTo>
                  <a:pt x="9719170" y="1269074"/>
                  <a:pt x="9637685" y="1530432"/>
                  <a:pt x="9726385" y="1268186"/>
                </a:cubicBezTo>
                <a:cubicBezTo>
                  <a:pt x="9753226" y="1188830"/>
                  <a:pt x="9769007" y="1105448"/>
                  <a:pt x="9802585" y="1028700"/>
                </a:cubicBezTo>
                <a:cubicBezTo>
                  <a:pt x="9815285" y="999672"/>
                  <a:pt x="9829311" y="971188"/>
                  <a:pt x="9840685" y="941615"/>
                </a:cubicBezTo>
                <a:cubicBezTo>
                  <a:pt x="9847485" y="923936"/>
                  <a:pt x="9851024" y="905156"/>
                  <a:pt x="9857014" y="887186"/>
                </a:cubicBezTo>
                <a:cubicBezTo>
                  <a:pt x="9861916" y="872480"/>
                  <a:pt x="9867900" y="858157"/>
                  <a:pt x="9873343" y="843643"/>
                </a:cubicBezTo>
                <a:cubicBezTo>
                  <a:pt x="9884495" y="732108"/>
                  <a:pt x="9868490" y="807648"/>
                  <a:pt x="9971314" y="647700"/>
                </a:cubicBezTo>
                <a:cubicBezTo>
                  <a:pt x="9989825" y="618905"/>
                  <a:pt x="10000158" y="583357"/>
                  <a:pt x="10025743" y="560615"/>
                </a:cubicBezTo>
                <a:cubicBezTo>
                  <a:pt x="10058400" y="531586"/>
                  <a:pt x="10087359" y="497766"/>
                  <a:pt x="10123714" y="473529"/>
                </a:cubicBezTo>
                <a:cubicBezTo>
                  <a:pt x="10129157" y="469900"/>
                  <a:pt x="10135120" y="466951"/>
                  <a:pt x="10140043" y="462643"/>
                </a:cubicBezTo>
                <a:cubicBezTo>
                  <a:pt x="10149698" y="454195"/>
                  <a:pt x="10156994" y="443126"/>
                  <a:pt x="10167257" y="435429"/>
                </a:cubicBezTo>
                <a:cubicBezTo>
                  <a:pt x="10171847" y="431987"/>
                  <a:pt x="10177861" y="430368"/>
                  <a:pt x="10183585" y="429986"/>
                </a:cubicBezTo>
                <a:cubicBezTo>
                  <a:pt x="10205308" y="428538"/>
                  <a:pt x="10227128" y="429986"/>
                  <a:pt x="10248900" y="429986"/>
                </a:cubicBez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Freihandform: Form 21">
            <a:extLst>
              <a:ext uri="{FF2B5EF4-FFF2-40B4-BE49-F238E27FC236}">
                <a16:creationId xmlns:a16="http://schemas.microsoft.com/office/drawing/2014/main" id="{270F349E-070F-3948-EAE8-A37238EFF30A}"/>
              </a:ext>
            </a:extLst>
          </p:cNvPr>
          <p:cNvSpPr/>
          <p:nvPr/>
        </p:nvSpPr>
        <p:spPr>
          <a:xfrm>
            <a:off x="963386" y="3009900"/>
            <a:ext cx="10276114" cy="2231571"/>
          </a:xfrm>
          <a:custGeom>
            <a:avLst/>
            <a:gdLst>
              <a:gd name="csX0" fmla="*/ 0 w 10276114"/>
              <a:gd name="csY0" fmla="*/ 1877786 h 2231571"/>
              <a:gd name="csX1" fmla="*/ 114300 w 10276114"/>
              <a:gd name="csY1" fmla="*/ 1894114 h 2231571"/>
              <a:gd name="csX2" fmla="*/ 174171 w 10276114"/>
              <a:gd name="csY2" fmla="*/ 1905000 h 2231571"/>
              <a:gd name="csX3" fmla="*/ 381000 w 10276114"/>
              <a:gd name="csY3" fmla="*/ 1899557 h 2231571"/>
              <a:gd name="csX4" fmla="*/ 402771 w 10276114"/>
              <a:gd name="csY4" fmla="*/ 1888671 h 2231571"/>
              <a:gd name="csX5" fmla="*/ 854528 w 10276114"/>
              <a:gd name="csY5" fmla="*/ 1861457 h 2231571"/>
              <a:gd name="csX6" fmla="*/ 898071 w 10276114"/>
              <a:gd name="csY6" fmla="*/ 1834243 h 2231571"/>
              <a:gd name="csX7" fmla="*/ 996043 w 10276114"/>
              <a:gd name="csY7" fmla="*/ 1747157 h 2231571"/>
              <a:gd name="csX8" fmla="*/ 1066800 w 10276114"/>
              <a:gd name="csY8" fmla="*/ 1660071 h 2231571"/>
              <a:gd name="csX9" fmla="*/ 1099457 w 10276114"/>
              <a:gd name="csY9" fmla="*/ 1611086 h 2231571"/>
              <a:gd name="csX10" fmla="*/ 1132114 w 10276114"/>
              <a:gd name="csY10" fmla="*/ 1567543 h 2231571"/>
              <a:gd name="csX11" fmla="*/ 1148443 w 10276114"/>
              <a:gd name="csY11" fmla="*/ 1540329 h 2231571"/>
              <a:gd name="csX12" fmla="*/ 1159328 w 10276114"/>
              <a:gd name="csY12" fmla="*/ 1513114 h 2231571"/>
              <a:gd name="csX13" fmla="*/ 1181100 w 10276114"/>
              <a:gd name="csY13" fmla="*/ 1507671 h 2231571"/>
              <a:gd name="csX14" fmla="*/ 1240971 w 10276114"/>
              <a:gd name="csY14" fmla="*/ 1458686 h 2231571"/>
              <a:gd name="csX15" fmla="*/ 1311728 w 10276114"/>
              <a:gd name="csY15" fmla="*/ 1382486 h 2231571"/>
              <a:gd name="csX16" fmla="*/ 1366157 w 10276114"/>
              <a:gd name="csY16" fmla="*/ 1333500 h 2231571"/>
              <a:gd name="csX17" fmla="*/ 1387928 w 10276114"/>
              <a:gd name="csY17" fmla="*/ 1306286 h 2231571"/>
              <a:gd name="csX18" fmla="*/ 1502228 w 10276114"/>
              <a:gd name="csY18" fmla="*/ 1191986 h 2231571"/>
              <a:gd name="csX19" fmla="*/ 1562100 w 10276114"/>
              <a:gd name="csY19" fmla="*/ 1143000 h 2231571"/>
              <a:gd name="csX20" fmla="*/ 1621971 w 10276114"/>
              <a:gd name="csY20" fmla="*/ 1088571 h 2231571"/>
              <a:gd name="csX21" fmla="*/ 1785257 w 10276114"/>
              <a:gd name="csY21" fmla="*/ 1328057 h 2231571"/>
              <a:gd name="csX22" fmla="*/ 1834243 w 10276114"/>
              <a:gd name="csY22" fmla="*/ 1387929 h 2231571"/>
              <a:gd name="csX23" fmla="*/ 1883228 w 10276114"/>
              <a:gd name="csY23" fmla="*/ 1453243 h 2231571"/>
              <a:gd name="csX24" fmla="*/ 1899557 w 10276114"/>
              <a:gd name="csY24" fmla="*/ 1480457 h 2231571"/>
              <a:gd name="csX25" fmla="*/ 1921328 w 10276114"/>
              <a:gd name="csY25" fmla="*/ 1507671 h 2231571"/>
              <a:gd name="csX26" fmla="*/ 1932214 w 10276114"/>
              <a:gd name="csY26" fmla="*/ 1524000 h 2231571"/>
              <a:gd name="csX27" fmla="*/ 1948543 w 10276114"/>
              <a:gd name="csY27" fmla="*/ 1529443 h 2231571"/>
              <a:gd name="csX28" fmla="*/ 2062843 w 10276114"/>
              <a:gd name="csY28" fmla="*/ 1774371 h 2231571"/>
              <a:gd name="csX29" fmla="*/ 2095500 w 10276114"/>
              <a:gd name="csY29" fmla="*/ 1845129 h 2231571"/>
              <a:gd name="csX30" fmla="*/ 2133600 w 10276114"/>
              <a:gd name="csY30" fmla="*/ 1921329 h 2231571"/>
              <a:gd name="csX31" fmla="*/ 2149928 w 10276114"/>
              <a:gd name="csY31" fmla="*/ 1970314 h 2231571"/>
              <a:gd name="csX32" fmla="*/ 2160814 w 10276114"/>
              <a:gd name="csY32" fmla="*/ 2008414 h 2231571"/>
              <a:gd name="csX33" fmla="*/ 2242457 w 10276114"/>
              <a:gd name="csY33" fmla="*/ 2100943 h 2231571"/>
              <a:gd name="csX34" fmla="*/ 2275114 w 10276114"/>
              <a:gd name="csY34" fmla="*/ 2128157 h 2231571"/>
              <a:gd name="csX35" fmla="*/ 2307771 w 10276114"/>
              <a:gd name="csY35" fmla="*/ 2139043 h 2231571"/>
              <a:gd name="csX36" fmla="*/ 2324100 w 10276114"/>
              <a:gd name="csY36" fmla="*/ 2155371 h 2231571"/>
              <a:gd name="csX37" fmla="*/ 2334985 w 10276114"/>
              <a:gd name="csY37" fmla="*/ 2171700 h 2231571"/>
              <a:gd name="csX38" fmla="*/ 2351314 w 10276114"/>
              <a:gd name="csY38" fmla="*/ 2177143 h 2231571"/>
              <a:gd name="csX39" fmla="*/ 2411185 w 10276114"/>
              <a:gd name="csY39" fmla="*/ 2231571 h 2231571"/>
              <a:gd name="csX40" fmla="*/ 2509157 w 10276114"/>
              <a:gd name="csY40" fmla="*/ 2139043 h 2231571"/>
              <a:gd name="csX41" fmla="*/ 2579914 w 10276114"/>
              <a:gd name="csY41" fmla="*/ 2062843 h 2231571"/>
              <a:gd name="csX42" fmla="*/ 2683328 w 10276114"/>
              <a:gd name="csY42" fmla="*/ 1992086 h 2231571"/>
              <a:gd name="csX43" fmla="*/ 2726871 w 10276114"/>
              <a:gd name="csY43" fmla="*/ 1953986 h 2231571"/>
              <a:gd name="csX44" fmla="*/ 2764971 w 10276114"/>
              <a:gd name="csY44" fmla="*/ 1915886 h 2231571"/>
              <a:gd name="csX45" fmla="*/ 2775857 w 10276114"/>
              <a:gd name="csY45" fmla="*/ 1899557 h 2231571"/>
              <a:gd name="csX46" fmla="*/ 2813957 w 10276114"/>
              <a:gd name="csY46" fmla="*/ 1877786 h 2231571"/>
              <a:gd name="csX47" fmla="*/ 2917371 w 10276114"/>
              <a:gd name="csY47" fmla="*/ 1845129 h 2231571"/>
              <a:gd name="csX48" fmla="*/ 3113314 w 10276114"/>
              <a:gd name="csY48" fmla="*/ 1861457 h 2231571"/>
              <a:gd name="csX49" fmla="*/ 3145971 w 10276114"/>
              <a:gd name="csY49" fmla="*/ 1866900 h 2231571"/>
              <a:gd name="csX50" fmla="*/ 3205843 w 10276114"/>
              <a:gd name="csY50" fmla="*/ 1872343 h 2231571"/>
              <a:gd name="csX51" fmla="*/ 3287485 w 10276114"/>
              <a:gd name="csY51" fmla="*/ 1758043 h 2231571"/>
              <a:gd name="csX52" fmla="*/ 3369128 w 10276114"/>
              <a:gd name="csY52" fmla="*/ 1616529 h 2231571"/>
              <a:gd name="csX53" fmla="*/ 3439885 w 10276114"/>
              <a:gd name="csY53" fmla="*/ 1534886 h 2231571"/>
              <a:gd name="csX54" fmla="*/ 3483428 w 10276114"/>
              <a:gd name="csY54" fmla="*/ 1496786 h 2231571"/>
              <a:gd name="csX55" fmla="*/ 3532414 w 10276114"/>
              <a:gd name="csY55" fmla="*/ 1453243 h 2231571"/>
              <a:gd name="csX56" fmla="*/ 3575957 w 10276114"/>
              <a:gd name="csY56" fmla="*/ 1317171 h 2231571"/>
              <a:gd name="csX57" fmla="*/ 3603171 w 10276114"/>
              <a:gd name="csY57" fmla="*/ 1230086 h 2231571"/>
              <a:gd name="csX58" fmla="*/ 3652157 w 10276114"/>
              <a:gd name="csY58" fmla="*/ 1050471 h 2231571"/>
              <a:gd name="csX59" fmla="*/ 3695700 w 10276114"/>
              <a:gd name="csY59" fmla="*/ 952500 h 2231571"/>
              <a:gd name="csX60" fmla="*/ 3717471 w 10276114"/>
              <a:gd name="csY60" fmla="*/ 876300 h 2231571"/>
              <a:gd name="csX61" fmla="*/ 3777343 w 10276114"/>
              <a:gd name="csY61" fmla="*/ 653143 h 2231571"/>
              <a:gd name="csX62" fmla="*/ 3799114 w 10276114"/>
              <a:gd name="csY62" fmla="*/ 598714 h 2231571"/>
              <a:gd name="csX63" fmla="*/ 3831771 w 10276114"/>
              <a:gd name="csY63" fmla="*/ 506186 h 2231571"/>
              <a:gd name="csX64" fmla="*/ 3858985 w 10276114"/>
              <a:gd name="csY64" fmla="*/ 440871 h 2231571"/>
              <a:gd name="csX65" fmla="*/ 3880757 w 10276114"/>
              <a:gd name="csY65" fmla="*/ 413657 h 2231571"/>
              <a:gd name="csX66" fmla="*/ 3897085 w 10276114"/>
              <a:gd name="csY66" fmla="*/ 381000 h 2231571"/>
              <a:gd name="csX67" fmla="*/ 3935185 w 10276114"/>
              <a:gd name="csY67" fmla="*/ 364671 h 2231571"/>
              <a:gd name="csX68" fmla="*/ 4044043 w 10276114"/>
              <a:gd name="csY68" fmla="*/ 370114 h 2231571"/>
              <a:gd name="csX69" fmla="*/ 4082143 w 10276114"/>
              <a:gd name="csY69" fmla="*/ 375557 h 2231571"/>
              <a:gd name="csX70" fmla="*/ 4359728 w 10276114"/>
              <a:gd name="csY70" fmla="*/ 386443 h 2231571"/>
              <a:gd name="csX71" fmla="*/ 4397828 w 10276114"/>
              <a:gd name="csY71" fmla="*/ 451757 h 2231571"/>
              <a:gd name="csX72" fmla="*/ 4435928 w 10276114"/>
              <a:gd name="csY72" fmla="*/ 484414 h 2231571"/>
              <a:gd name="csX73" fmla="*/ 4495800 w 10276114"/>
              <a:gd name="csY73" fmla="*/ 555171 h 2231571"/>
              <a:gd name="csX74" fmla="*/ 4523014 w 10276114"/>
              <a:gd name="csY74" fmla="*/ 587829 h 2231571"/>
              <a:gd name="csX75" fmla="*/ 4539343 w 10276114"/>
              <a:gd name="csY75" fmla="*/ 609600 h 2231571"/>
              <a:gd name="csX76" fmla="*/ 4550228 w 10276114"/>
              <a:gd name="csY76" fmla="*/ 631371 h 2231571"/>
              <a:gd name="csX77" fmla="*/ 4572000 w 10276114"/>
              <a:gd name="csY77" fmla="*/ 647700 h 2231571"/>
              <a:gd name="csX78" fmla="*/ 4593771 w 10276114"/>
              <a:gd name="csY78" fmla="*/ 669471 h 2231571"/>
              <a:gd name="csX79" fmla="*/ 4664528 w 10276114"/>
              <a:gd name="csY79" fmla="*/ 696686 h 2231571"/>
              <a:gd name="csX80" fmla="*/ 4686300 w 10276114"/>
              <a:gd name="csY80" fmla="*/ 718457 h 2231571"/>
              <a:gd name="csX81" fmla="*/ 4708071 w 10276114"/>
              <a:gd name="csY81" fmla="*/ 723900 h 2231571"/>
              <a:gd name="csX82" fmla="*/ 4740728 w 10276114"/>
              <a:gd name="csY82" fmla="*/ 762000 h 2231571"/>
              <a:gd name="csX83" fmla="*/ 4773385 w 10276114"/>
              <a:gd name="csY83" fmla="*/ 772886 h 2231571"/>
              <a:gd name="csX84" fmla="*/ 4795157 w 10276114"/>
              <a:gd name="csY84" fmla="*/ 783771 h 2231571"/>
              <a:gd name="csX85" fmla="*/ 4876800 w 10276114"/>
              <a:gd name="csY85" fmla="*/ 685800 h 2231571"/>
              <a:gd name="csX86" fmla="*/ 4904014 w 10276114"/>
              <a:gd name="csY86" fmla="*/ 647700 h 2231571"/>
              <a:gd name="csX87" fmla="*/ 4936671 w 10276114"/>
              <a:gd name="csY87" fmla="*/ 615043 h 2231571"/>
              <a:gd name="csX88" fmla="*/ 4969328 w 10276114"/>
              <a:gd name="csY88" fmla="*/ 566057 h 2231571"/>
              <a:gd name="csX89" fmla="*/ 5001985 w 10276114"/>
              <a:gd name="csY89" fmla="*/ 522514 h 2231571"/>
              <a:gd name="csX90" fmla="*/ 5061857 w 10276114"/>
              <a:gd name="csY90" fmla="*/ 424543 h 2231571"/>
              <a:gd name="csX91" fmla="*/ 5089071 w 10276114"/>
              <a:gd name="csY91" fmla="*/ 408214 h 2231571"/>
              <a:gd name="csX92" fmla="*/ 5127171 w 10276114"/>
              <a:gd name="csY92" fmla="*/ 386443 h 2231571"/>
              <a:gd name="csX93" fmla="*/ 5138057 w 10276114"/>
              <a:gd name="csY93" fmla="*/ 381000 h 2231571"/>
              <a:gd name="csX94" fmla="*/ 5214257 w 10276114"/>
              <a:gd name="csY94" fmla="*/ 647700 h 2231571"/>
              <a:gd name="csX95" fmla="*/ 5285014 w 10276114"/>
              <a:gd name="csY95" fmla="*/ 832757 h 2231571"/>
              <a:gd name="csX96" fmla="*/ 5361214 w 10276114"/>
              <a:gd name="csY96" fmla="*/ 1045029 h 2231571"/>
              <a:gd name="csX97" fmla="*/ 5399314 w 10276114"/>
              <a:gd name="csY97" fmla="*/ 1143000 h 2231571"/>
              <a:gd name="csX98" fmla="*/ 5410200 w 10276114"/>
              <a:gd name="csY98" fmla="*/ 1170214 h 2231571"/>
              <a:gd name="csX99" fmla="*/ 5437414 w 10276114"/>
              <a:gd name="csY99" fmla="*/ 1208314 h 2231571"/>
              <a:gd name="csX100" fmla="*/ 5464628 w 10276114"/>
              <a:gd name="csY100" fmla="*/ 1257300 h 2231571"/>
              <a:gd name="csX101" fmla="*/ 5502728 w 10276114"/>
              <a:gd name="csY101" fmla="*/ 1311729 h 2231571"/>
              <a:gd name="csX102" fmla="*/ 5535385 w 10276114"/>
              <a:gd name="csY102" fmla="*/ 1393371 h 2231571"/>
              <a:gd name="csX103" fmla="*/ 5562600 w 10276114"/>
              <a:gd name="csY103" fmla="*/ 1453243 h 2231571"/>
              <a:gd name="csX104" fmla="*/ 5568043 w 10276114"/>
              <a:gd name="csY104" fmla="*/ 1475014 h 2231571"/>
              <a:gd name="csX105" fmla="*/ 5959928 w 10276114"/>
              <a:gd name="csY105" fmla="*/ 1469571 h 2231571"/>
              <a:gd name="csX106" fmla="*/ 6308271 w 10276114"/>
              <a:gd name="csY106" fmla="*/ 1475014 h 2231571"/>
              <a:gd name="csX107" fmla="*/ 6357257 w 10276114"/>
              <a:gd name="csY107" fmla="*/ 1442357 h 2231571"/>
              <a:gd name="csX108" fmla="*/ 6471557 w 10276114"/>
              <a:gd name="csY108" fmla="*/ 1333500 h 2231571"/>
              <a:gd name="csX109" fmla="*/ 6525985 w 10276114"/>
              <a:gd name="csY109" fmla="*/ 1279071 h 2231571"/>
              <a:gd name="csX110" fmla="*/ 6574971 w 10276114"/>
              <a:gd name="csY110" fmla="*/ 1235529 h 2231571"/>
              <a:gd name="csX111" fmla="*/ 6623957 w 10276114"/>
              <a:gd name="csY111" fmla="*/ 1186543 h 2231571"/>
              <a:gd name="csX112" fmla="*/ 6640285 w 10276114"/>
              <a:gd name="csY112" fmla="*/ 1164771 h 2231571"/>
              <a:gd name="csX113" fmla="*/ 6711043 w 10276114"/>
              <a:gd name="csY113" fmla="*/ 1094014 h 2231571"/>
              <a:gd name="csX114" fmla="*/ 6798128 w 10276114"/>
              <a:gd name="csY114" fmla="*/ 1088571 h 2231571"/>
              <a:gd name="csX115" fmla="*/ 6841671 w 10276114"/>
              <a:gd name="csY115" fmla="*/ 1083129 h 2231571"/>
              <a:gd name="csX116" fmla="*/ 7004957 w 10276114"/>
              <a:gd name="csY116" fmla="*/ 1077686 h 2231571"/>
              <a:gd name="csX117" fmla="*/ 7021285 w 10276114"/>
              <a:gd name="csY117" fmla="*/ 1088571 h 2231571"/>
              <a:gd name="csX118" fmla="*/ 7086600 w 10276114"/>
              <a:gd name="csY118" fmla="*/ 1094014 h 2231571"/>
              <a:gd name="csX119" fmla="*/ 7184571 w 10276114"/>
              <a:gd name="csY119" fmla="*/ 974271 h 2231571"/>
              <a:gd name="csX120" fmla="*/ 7217228 w 10276114"/>
              <a:gd name="csY120" fmla="*/ 914400 h 2231571"/>
              <a:gd name="csX121" fmla="*/ 7293428 w 10276114"/>
              <a:gd name="csY121" fmla="*/ 762000 h 2231571"/>
              <a:gd name="csX122" fmla="*/ 7385957 w 10276114"/>
              <a:gd name="csY122" fmla="*/ 527957 h 2231571"/>
              <a:gd name="csX123" fmla="*/ 7434943 w 10276114"/>
              <a:gd name="csY123" fmla="*/ 462643 h 2231571"/>
              <a:gd name="csX124" fmla="*/ 7451271 w 10276114"/>
              <a:gd name="csY124" fmla="*/ 429986 h 2231571"/>
              <a:gd name="csX125" fmla="*/ 7483928 w 10276114"/>
              <a:gd name="csY125" fmla="*/ 402771 h 2231571"/>
              <a:gd name="csX126" fmla="*/ 7500257 w 10276114"/>
              <a:gd name="csY126" fmla="*/ 381000 h 2231571"/>
              <a:gd name="csX127" fmla="*/ 7516585 w 10276114"/>
              <a:gd name="csY127" fmla="*/ 375557 h 2231571"/>
              <a:gd name="csX128" fmla="*/ 7571014 w 10276114"/>
              <a:gd name="csY128" fmla="*/ 370114 h 2231571"/>
              <a:gd name="csX129" fmla="*/ 7766957 w 10276114"/>
              <a:gd name="csY129" fmla="*/ 375557 h 2231571"/>
              <a:gd name="csX130" fmla="*/ 7962900 w 10276114"/>
              <a:gd name="csY130" fmla="*/ 310243 h 2231571"/>
              <a:gd name="csX131" fmla="*/ 8039100 w 10276114"/>
              <a:gd name="csY131" fmla="*/ 234043 h 2231571"/>
              <a:gd name="csX132" fmla="*/ 8088085 w 10276114"/>
              <a:gd name="csY132" fmla="*/ 195943 h 2231571"/>
              <a:gd name="csX133" fmla="*/ 8131628 w 10276114"/>
              <a:gd name="csY133" fmla="*/ 146957 h 2231571"/>
              <a:gd name="csX134" fmla="*/ 8186057 w 10276114"/>
              <a:gd name="csY134" fmla="*/ 92529 h 2231571"/>
              <a:gd name="csX135" fmla="*/ 8224157 w 10276114"/>
              <a:gd name="csY135" fmla="*/ 59871 h 2231571"/>
              <a:gd name="csX136" fmla="*/ 8240485 w 10276114"/>
              <a:gd name="csY136" fmla="*/ 38100 h 2231571"/>
              <a:gd name="csX137" fmla="*/ 8284028 w 10276114"/>
              <a:gd name="csY137" fmla="*/ 0 h 2231571"/>
              <a:gd name="csX138" fmla="*/ 8338457 w 10276114"/>
              <a:gd name="csY138" fmla="*/ 119743 h 2231571"/>
              <a:gd name="csX139" fmla="*/ 8371114 w 10276114"/>
              <a:gd name="csY139" fmla="*/ 217714 h 2231571"/>
              <a:gd name="csX140" fmla="*/ 8550728 w 10276114"/>
              <a:gd name="csY140" fmla="*/ 647700 h 2231571"/>
              <a:gd name="csX141" fmla="*/ 8572500 w 10276114"/>
              <a:gd name="csY141" fmla="*/ 723900 h 2231571"/>
              <a:gd name="csX142" fmla="*/ 8626928 w 10276114"/>
              <a:gd name="csY142" fmla="*/ 887186 h 2231571"/>
              <a:gd name="csX143" fmla="*/ 8654143 w 10276114"/>
              <a:gd name="csY143" fmla="*/ 996043 h 2231571"/>
              <a:gd name="csX144" fmla="*/ 8665028 w 10276114"/>
              <a:gd name="csY144" fmla="*/ 1055914 h 2231571"/>
              <a:gd name="csX145" fmla="*/ 8675914 w 10276114"/>
              <a:gd name="csY145" fmla="*/ 1083129 h 2231571"/>
              <a:gd name="csX146" fmla="*/ 8681357 w 10276114"/>
              <a:gd name="csY146" fmla="*/ 1121229 h 2231571"/>
              <a:gd name="csX147" fmla="*/ 8686800 w 10276114"/>
              <a:gd name="csY147" fmla="*/ 1143000 h 2231571"/>
              <a:gd name="csX148" fmla="*/ 8811985 w 10276114"/>
              <a:gd name="csY148" fmla="*/ 903514 h 2231571"/>
              <a:gd name="csX149" fmla="*/ 8899071 w 10276114"/>
              <a:gd name="csY149" fmla="*/ 691243 h 2231571"/>
              <a:gd name="csX150" fmla="*/ 8964385 w 10276114"/>
              <a:gd name="csY150" fmla="*/ 500743 h 2231571"/>
              <a:gd name="csX151" fmla="*/ 8980714 w 10276114"/>
              <a:gd name="csY151" fmla="*/ 446314 h 2231571"/>
              <a:gd name="csX152" fmla="*/ 8991600 w 10276114"/>
              <a:gd name="csY152" fmla="*/ 413657 h 2231571"/>
              <a:gd name="csX153" fmla="*/ 9013371 w 10276114"/>
              <a:gd name="csY153" fmla="*/ 386443 h 2231571"/>
              <a:gd name="csX154" fmla="*/ 9024257 w 10276114"/>
              <a:gd name="csY154" fmla="*/ 364671 h 2231571"/>
              <a:gd name="csX155" fmla="*/ 9051471 w 10276114"/>
              <a:gd name="csY155" fmla="*/ 359229 h 2231571"/>
              <a:gd name="csX156" fmla="*/ 9263743 w 10276114"/>
              <a:gd name="csY156" fmla="*/ 370114 h 2231571"/>
              <a:gd name="csX157" fmla="*/ 9476014 w 10276114"/>
              <a:gd name="csY157" fmla="*/ 381000 h 2231571"/>
              <a:gd name="csX158" fmla="*/ 9568543 w 10276114"/>
              <a:gd name="csY158" fmla="*/ 288471 h 2231571"/>
              <a:gd name="csX159" fmla="*/ 9677400 w 10276114"/>
              <a:gd name="csY159" fmla="*/ 168729 h 2231571"/>
              <a:gd name="csX160" fmla="*/ 9726385 w 10276114"/>
              <a:gd name="csY160" fmla="*/ 130629 h 2231571"/>
              <a:gd name="csX161" fmla="*/ 9764485 w 10276114"/>
              <a:gd name="csY161" fmla="*/ 97971 h 2231571"/>
              <a:gd name="csX162" fmla="*/ 9786257 w 10276114"/>
              <a:gd name="csY162" fmla="*/ 76200 h 2231571"/>
              <a:gd name="csX163" fmla="*/ 9829800 w 10276114"/>
              <a:gd name="csY163" fmla="*/ 54429 h 2231571"/>
              <a:gd name="csX164" fmla="*/ 9857014 w 10276114"/>
              <a:gd name="csY164" fmla="*/ 27214 h 2231571"/>
              <a:gd name="csX165" fmla="*/ 9965871 w 10276114"/>
              <a:gd name="csY165" fmla="*/ 10886 h 2231571"/>
              <a:gd name="csX166" fmla="*/ 10276114 w 10276114"/>
              <a:gd name="csY166" fmla="*/ 16329 h 22315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Lst>
            <a:rect l="l" t="t" r="r" b="b"/>
            <a:pathLst>
              <a:path w="10276114" h="2231571">
                <a:moveTo>
                  <a:pt x="0" y="1877786"/>
                </a:moveTo>
                <a:lnTo>
                  <a:pt x="114300" y="1894114"/>
                </a:lnTo>
                <a:cubicBezTo>
                  <a:pt x="166792" y="1901354"/>
                  <a:pt x="142689" y="1894505"/>
                  <a:pt x="174171" y="1905000"/>
                </a:cubicBezTo>
                <a:cubicBezTo>
                  <a:pt x="243114" y="1903186"/>
                  <a:pt x="312208" y="1904471"/>
                  <a:pt x="381000" y="1899557"/>
                </a:cubicBezTo>
                <a:cubicBezTo>
                  <a:pt x="389093" y="1898979"/>
                  <a:pt x="394683" y="1889322"/>
                  <a:pt x="402771" y="1888671"/>
                </a:cubicBezTo>
                <a:cubicBezTo>
                  <a:pt x="553144" y="1876572"/>
                  <a:pt x="703942" y="1870528"/>
                  <a:pt x="854528" y="1861457"/>
                </a:cubicBezTo>
                <a:cubicBezTo>
                  <a:pt x="869042" y="1852386"/>
                  <a:pt x="884756" y="1844998"/>
                  <a:pt x="898071" y="1834243"/>
                </a:cubicBezTo>
                <a:cubicBezTo>
                  <a:pt x="932062" y="1806789"/>
                  <a:pt x="967270" y="1780040"/>
                  <a:pt x="996043" y="1747157"/>
                </a:cubicBezTo>
                <a:cubicBezTo>
                  <a:pt x="1031783" y="1706311"/>
                  <a:pt x="1036031" y="1703661"/>
                  <a:pt x="1066800" y="1660071"/>
                </a:cubicBezTo>
                <a:cubicBezTo>
                  <a:pt x="1078117" y="1644039"/>
                  <a:pt x="1088140" y="1627118"/>
                  <a:pt x="1099457" y="1611086"/>
                </a:cubicBezTo>
                <a:cubicBezTo>
                  <a:pt x="1109920" y="1596264"/>
                  <a:pt x="1121787" y="1582460"/>
                  <a:pt x="1132114" y="1567543"/>
                </a:cubicBezTo>
                <a:cubicBezTo>
                  <a:pt x="1138136" y="1558845"/>
                  <a:pt x="1143712" y="1549791"/>
                  <a:pt x="1148443" y="1540329"/>
                </a:cubicBezTo>
                <a:cubicBezTo>
                  <a:pt x="1152812" y="1531590"/>
                  <a:pt x="1152419" y="1520023"/>
                  <a:pt x="1159328" y="1513114"/>
                </a:cubicBezTo>
                <a:cubicBezTo>
                  <a:pt x="1164618" y="1507824"/>
                  <a:pt x="1173843" y="1509485"/>
                  <a:pt x="1181100" y="1507671"/>
                </a:cubicBezTo>
                <a:cubicBezTo>
                  <a:pt x="1207311" y="1490197"/>
                  <a:pt x="1210679" y="1488978"/>
                  <a:pt x="1240971" y="1458686"/>
                </a:cubicBezTo>
                <a:cubicBezTo>
                  <a:pt x="1265481" y="1434176"/>
                  <a:pt x="1287218" y="1406996"/>
                  <a:pt x="1311728" y="1382486"/>
                </a:cubicBezTo>
                <a:cubicBezTo>
                  <a:pt x="1328988" y="1365226"/>
                  <a:pt x="1348897" y="1350760"/>
                  <a:pt x="1366157" y="1333500"/>
                </a:cubicBezTo>
                <a:cubicBezTo>
                  <a:pt x="1374371" y="1325286"/>
                  <a:pt x="1379876" y="1314660"/>
                  <a:pt x="1387928" y="1306286"/>
                </a:cubicBezTo>
                <a:cubicBezTo>
                  <a:pt x="1425274" y="1267446"/>
                  <a:pt x="1460526" y="1226106"/>
                  <a:pt x="1502228" y="1191986"/>
                </a:cubicBezTo>
                <a:cubicBezTo>
                  <a:pt x="1522185" y="1175657"/>
                  <a:pt x="1542827" y="1160131"/>
                  <a:pt x="1562100" y="1143000"/>
                </a:cubicBezTo>
                <a:cubicBezTo>
                  <a:pt x="1642236" y="1071768"/>
                  <a:pt x="1567840" y="1129171"/>
                  <a:pt x="1621971" y="1088571"/>
                </a:cubicBezTo>
                <a:cubicBezTo>
                  <a:pt x="1671861" y="1152067"/>
                  <a:pt x="1763857" y="1263858"/>
                  <a:pt x="1785257" y="1328057"/>
                </a:cubicBezTo>
                <a:cubicBezTo>
                  <a:pt x="1801079" y="1375520"/>
                  <a:pt x="1786806" y="1354044"/>
                  <a:pt x="1834243" y="1387929"/>
                </a:cubicBezTo>
                <a:cubicBezTo>
                  <a:pt x="1909857" y="1501352"/>
                  <a:pt x="1797834" y="1335828"/>
                  <a:pt x="1883228" y="1453243"/>
                </a:cubicBezTo>
                <a:cubicBezTo>
                  <a:pt x="1889450" y="1461799"/>
                  <a:pt x="1893490" y="1471790"/>
                  <a:pt x="1899557" y="1480457"/>
                </a:cubicBezTo>
                <a:cubicBezTo>
                  <a:pt x="1906219" y="1489974"/>
                  <a:pt x="1914358" y="1498377"/>
                  <a:pt x="1921328" y="1507671"/>
                </a:cubicBezTo>
                <a:cubicBezTo>
                  <a:pt x="1925253" y="1512904"/>
                  <a:pt x="1927106" y="1519913"/>
                  <a:pt x="1932214" y="1524000"/>
                </a:cubicBezTo>
                <a:cubicBezTo>
                  <a:pt x="1936694" y="1527584"/>
                  <a:pt x="1943100" y="1527629"/>
                  <a:pt x="1948543" y="1529443"/>
                </a:cubicBezTo>
                <a:cubicBezTo>
                  <a:pt x="2017128" y="1666612"/>
                  <a:pt x="1968683" y="1567218"/>
                  <a:pt x="2062843" y="1774371"/>
                </a:cubicBezTo>
                <a:cubicBezTo>
                  <a:pt x="2073592" y="1798019"/>
                  <a:pt x="2084231" y="1821724"/>
                  <a:pt x="2095500" y="1845129"/>
                </a:cubicBezTo>
                <a:cubicBezTo>
                  <a:pt x="2107819" y="1870716"/>
                  <a:pt x="2124620" y="1894388"/>
                  <a:pt x="2133600" y="1921329"/>
                </a:cubicBezTo>
                <a:cubicBezTo>
                  <a:pt x="2139043" y="1937657"/>
                  <a:pt x="2144794" y="1953886"/>
                  <a:pt x="2149928" y="1970314"/>
                </a:cubicBezTo>
                <a:cubicBezTo>
                  <a:pt x="2153868" y="1982921"/>
                  <a:pt x="2155279" y="1996421"/>
                  <a:pt x="2160814" y="2008414"/>
                </a:cubicBezTo>
                <a:cubicBezTo>
                  <a:pt x="2175523" y="2040283"/>
                  <a:pt x="2222344" y="2084182"/>
                  <a:pt x="2242457" y="2100943"/>
                </a:cubicBezTo>
                <a:cubicBezTo>
                  <a:pt x="2253343" y="2110014"/>
                  <a:pt x="2262874" y="2121017"/>
                  <a:pt x="2275114" y="2128157"/>
                </a:cubicBezTo>
                <a:cubicBezTo>
                  <a:pt x="2285025" y="2133939"/>
                  <a:pt x="2296885" y="2135414"/>
                  <a:pt x="2307771" y="2139043"/>
                </a:cubicBezTo>
                <a:cubicBezTo>
                  <a:pt x="2313214" y="2144486"/>
                  <a:pt x="2319172" y="2149458"/>
                  <a:pt x="2324100" y="2155371"/>
                </a:cubicBezTo>
                <a:cubicBezTo>
                  <a:pt x="2328288" y="2160396"/>
                  <a:pt x="2329877" y="2167613"/>
                  <a:pt x="2334985" y="2171700"/>
                </a:cubicBezTo>
                <a:cubicBezTo>
                  <a:pt x="2339465" y="2175284"/>
                  <a:pt x="2345871" y="2175329"/>
                  <a:pt x="2351314" y="2177143"/>
                </a:cubicBezTo>
                <a:cubicBezTo>
                  <a:pt x="2399482" y="2225311"/>
                  <a:pt x="2377778" y="2209300"/>
                  <a:pt x="2411185" y="2231571"/>
                </a:cubicBezTo>
                <a:cubicBezTo>
                  <a:pt x="2443842" y="2200728"/>
                  <a:pt x="2477394" y="2170806"/>
                  <a:pt x="2509157" y="2139043"/>
                </a:cubicBezTo>
                <a:cubicBezTo>
                  <a:pt x="2533667" y="2114533"/>
                  <a:pt x="2553422" y="2085195"/>
                  <a:pt x="2579914" y="2062843"/>
                </a:cubicBezTo>
                <a:cubicBezTo>
                  <a:pt x="2611837" y="2035908"/>
                  <a:pt x="2658267" y="2025500"/>
                  <a:pt x="2683328" y="1992086"/>
                </a:cubicBezTo>
                <a:cubicBezTo>
                  <a:pt x="2706004" y="1961851"/>
                  <a:pt x="2691878" y="1974981"/>
                  <a:pt x="2726871" y="1953986"/>
                </a:cubicBezTo>
                <a:cubicBezTo>
                  <a:pt x="2748385" y="1910957"/>
                  <a:pt x="2723110" y="1951766"/>
                  <a:pt x="2764971" y="1915886"/>
                </a:cubicBezTo>
                <a:cubicBezTo>
                  <a:pt x="2769938" y="1911629"/>
                  <a:pt x="2770693" y="1903573"/>
                  <a:pt x="2775857" y="1899557"/>
                </a:cubicBezTo>
                <a:cubicBezTo>
                  <a:pt x="2787403" y="1890577"/>
                  <a:pt x="2800702" y="1883972"/>
                  <a:pt x="2813957" y="1877786"/>
                </a:cubicBezTo>
                <a:cubicBezTo>
                  <a:pt x="2847137" y="1862302"/>
                  <a:pt x="2882220" y="1854715"/>
                  <a:pt x="2917371" y="1845129"/>
                </a:cubicBezTo>
                <a:lnTo>
                  <a:pt x="3113314" y="1861457"/>
                </a:lnTo>
                <a:cubicBezTo>
                  <a:pt x="3124300" y="1862503"/>
                  <a:pt x="3135011" y="1865611"/>
                  <a:pt x="3145971" y="1866900"/>
                </a:cubicBezTo>
                <a:cubicBezTo>
                  <a:pt x="3165873" y="1869242"/>
                  <a:pt x="3185886" y="1870529"/>
                  <a:pt x="3205843" y="1872343"/>
                </a:cubicBezTo>
                <a:cubicBezTo>
                  <a:pt x="3233057" y="1834243"/>
                  <a:pt x="3262294" y="1797510"/>
                  <a:pt x="3287485" y="1758043"/>
                </a:cubicBezTo>
                <a:cubicBezTo>
                  <a:pt x="3316786" y="1712138"/>
                  <a:pt x="3333461" y="1657683"/>
                  <a:pt x="3369128" y="1616529"/>
                </a:cubicBezTo>
                <a:cubicBezTo>
                  <a:pt x="3392714" y="1589315"/>
                  <a:pt x="3412783" y="1558600"/>
                  <a:pt x="3439885" y="1534886"/>
                </a:cubicBezTo>
                <a:cubicBezTo>
                  <a:pt x="3454399" y="1522186"/>
                  <a:pt x="3468263" y="1508701"/>
                  <a:pt x="3483428" y="1496786"/>
                </a:cubicBezTo>
                <a:cubicBezTo>
                  <a:pt x="3532373" y="1458329"/>
                  <a:pt x="3502175" y="1493560"/>
                  <a:pt x="3532414" y="1453243"/>
                </a:cubicBezTo>
                <a:cubicBezTo>
                  <a:pt x="3546928" y="1407886"/>
                  <a:pt x="3561563" y="1362567"/>
                  <a:pt x="3575957" y="1317171"/>
                </a:cubicBezTo>
                <a:cubicBezTo>
                  <a:pt x="3585149" y="1288181"/>
                  <a:pt x="3595795" y="1259591"/>
                  <a:pt x="3603171" y="1230086"/>
                </a:cubicBezTo>
                <a:cubicBezTo>
                  <a:pt x="3614778" y="1183658"/>
                  <a:pt x="3635799" y="1094511"/>
                  <a:pt x="3652157" y="1050471"/>
                </a:cubicBezTo>
                <a:cubicBezTo>
                  <a:pt x="3664600" y="1016970"/>
                  <a:pt x="3683152" y="985962"/>
                  <a:pt x="3695700" y="952500"/>
                </a:cubicBezTo>
                <a:cubicBezTo>
                  <a:pt x="3704975" y="927766"/>
                  <a:pt x="3710924" y="901892"/>
                  <a:pt x="3717471" y="876300"/>
                </a:cubicBezTo>
                <a:cubicBezTo>
                  <a:pt x="3749950" y="749337"/>
                  <a:pt x="3743121" y="747253"/>
                  <a:pt x="3777343" y="653143"/>
                </a:cubicBezTo>
                <a:cubicBezTo>
                  <a:pt x="3784021" y="634779"/>
                  <a:pt x="3792935" y="617252"/>
                  <a:pt x="3799114" y="598714"/>
                </a:cubicBezTo>
                <a:cubicBezTo>
                  <a:pt x="3840076" y="475826"/>
                  <a:pt x="3773179" y="642903"/>
                  <a:pt x="3831771" y="506186"/>
                </a:cubicBezTo>
                <a:cubicBezTo>
                  <a:pt x="3841062" y="484507"/>
                  <a:pt x="3844251" y="459288"/>
                  <a:pt x="3858985" y="440871"/>
                </a:cubicBezTo>
                <a:cubicBezTo>
                  <a:pt x="3866242" y="431800"/>
                  <a:pt x="3874520" y="423458"/>
                  <a:pt x="3880757" y="413657"/>
                </a:cubicBezTo>
                <a:cubicBezTo>
                  <a:pt x="3887291" y="403389"/>
                  <a:pt x="3889071" y="390159"/>
                  <a:pt x="3897085" y="381000"/>
                </a:cubicBezTo>
                <a:cubicBezTo>
                  <a:pt x="3902623" y="374670"/>
                  <a:pt x="3926266" y="367644"/>
                  <a:pt x="3935185" y="364671"/>
                </a:cubicBezTo>
                <a:cubicBezTo>
                  <a:pt x="3971471" y="366485"/>
                  <a:pt x="4007811" y="367430"/>
                  <a:pt x="4044043" y="370114"/>
                </a:cubicBezTo>
                <a:cubicBezTo>
                  <a:pt x="4056837" y="371062"/>
                  <a:pt x="4069342" y="374704"/>
                  <a:pt x="4082143" y="375557"/>
                </a:cubicBezTo>
                <a:cubicBezTo>
                  <a:pt x="4126283" y="378500"/>
                  <a:pt x="4326026" y="385239"/>
                  <a:pt x="4359728" y="386443"/>
                </a:cubicBezTo>
                <a:cubicBezTo>
                  <a:pt x="4369412" y="415494"/>
                  <a:pt x="4368709" y="418159"/>
                  <a:pt x="4397828" y="451757"/>
                </a:cubicBezTo>
                <a:cubicBezTo>
                  <a:pt x="4408783" y="464397"/>
                  <a:pt x="4424424" y="472271"/>
                  <a:pt x="4435928" y="484414"/>
                </a:cubicBezTo>
                <a:cubicBezTo>
                  <a:pt x="4457177" y="506843"/>
                  <a:pt x="4475899" y="531538"/>
                  <a:pt x="4495800" y="555171"/>
                </a:cubicBezTo>
                <a:cubicBezTo>
                  <a:pt x="4504928" y="566010"/>
                  <a:pt x="4514512" y="576493"/>
                  <a:pt x="4523014" y="587829"/>
                </a:cubicBezTo>
                <a:cubicBezTo>
                  <a:pt x="4528457" y="595086"/>
                  <a:pt x="4534535" y="601907"/>
                  <a:pt x="4539343" y="609600"/>
                </a:cubicBezTo>
                <a:cubicBezTo>
                  <a:pt x="4543643" y="616480"/>
                  <a:pt x="4544948" y="625211"/>
                  <a:pt x="4550228" y="631371"/>
                </a:cubicBezTo>
                <a:cubicBezTo>
                  <a:pt x="4556132" y="638259"/>
                  <a:pt x="4565173" y="641726"/>
                  <a:pt x="4572000" y="647700"/>
                </a:cubicBezTo>
                <a:cubicBezTo>
                  <a:pt x="4579724" y="654458"/>
                  <a:pt x="4585113" y="663961"/>
                  <a:pt x="4593771" y="669471"/>
                </a:cubicBezTo>
                <a:cubicBezTo>
                  <a:pt x="4609060" y="679201"/>
                  <a:pt x="4646464" y="690665"/>
                  <a:pt x="4664528" y="696686"/>
                </a:cubicBezTo>
                <a:cubicBezTo>
                  <a:pt x="4671785" y="703943"/>
                  <a:pt x="4677597" y="713018"/>
                  <a:pt x="4686300" y="718457"/>
                </a:cubicBezTo>
                <a:cubicBezTo>
                  <a:pt x="4692643" y="722422"/>
                  <a:pt x="4702230" y="719227"/>
                  <a:pt x="4708071" y="723900"/>
                </a:cubicBezTo>
                <a:cubicBezTo>
                  <a:pt x="4721132" y="734349"/>
                  <a:pt x="4727347" y="751964"/>
                  <a:pt x="4740728" y="762000"/>
                </a:cubicBezTo>
                <a:cubicBezTo>
                  <a:pt x="4749908" y="768885"/>
                  <a:pt x="4762731" y="768625"/>
                  <a:pt x="4773385" y="772886"/>
                </a:cubicBezTo>
                <a:cubicBezTo>
                  <a:pt x="4780918" y="775899"/>
                  <a:pt x="4787900" y="780143"/>
                  <a:pt x="4795157" y="783771"/>
                </a:cubicBezTo>
                <a:cubicBezTo>
                  <a:pt x="4822371" y="751114"/>
                  <a:pt x="4850244" y="718995"/>
                  <a:pt x="4876800" y="685800"/>
                </a:cubicBezTo>
                <a:cubicBezTo>
                  <a:pt x="4886550" y="673613"/>
                  <a:pt x="4893933" y="659614"/>
                  <a:pt x="4904014" y="647700"/>
                </a:cubicBezTo>
                <a:cubicBezTo>
                  <a:pt x="4913958" y="635948"/>
                  <a:pt x="4927054" y="627064"/>
                  <a:pt x="4936671" y="615043"/>
                </a:cubicBezTo>
                <a:cubicBezTo>
                  <a:pt x="4948930" y="599719"/>
                  <a:pt x="4958011" y="582090"/>
                  <a:pt x="4969328" y="566057"/>
                </a:cubicBezTo>
                <a:cubicBezTo>
                  <a:pt x="4979791" y="551235"/>
                  <a:pt x="4992129" y="537746"/>
                  <a:pt x="5001985" y="522514"/>
                </a:cubicBezTo>
                <a:cubicBezTo>
                  <a:pt x="5009644" y="510678"/>
                  <a:pt x="5049398" y="432019"/>
                  <a:pt x="5061857" y="424543"/>
                </a:cubicBezTo>
                <a:cubicBezTo>
                  <a:pt x="5070928" y="419100"/>
                  <a:pt x="5080608" y="414561"/>
                  <a:pt x="5089071" y="408214"/>
                </a:cubicBezTo>
                <a:cubicBezTo>
                  <a:pt x="5121497" y="383895"/>
                  <a:pt x="5087430" y="396379"/>
                  <a:pt x="5127171" y="386443"/>
                </a:cubicBezTo>
                <a:cubicBezTo>
                  <a:pt x="5133369" y="361650"/>
                  <a:pt x="5130736" y="355622"/>
                  <a:pt x="5138057" y="381000"/>
                </a:cubicBezTo>
                <a:cubicBezTo>
                  <a:pt x="5163683" y="469835"/>
                  <a:pt x="5189032" y="558750"/>
                  <a:pt x="5214257" y="647700"/>
                </a:cubicBezTo>
                <a:cubicBezTo>
                  <a:pt x="5282601" y="888702"/>
                  <a:pt x="5195247" y="608339"/>
                  <a:pt x="5285014" y="832757"/>
                </a:cubicBezTo>
                <a:cubicBezTo>
                  <a:pt x="5312934" y="902558"/>
                  <a:pt x="5339611" y="973022"/>
                  <a:pt x="5361214" y="1045029"/>
                </a:cubicBezTo>
                <a:cubicBezTo>
                  <a:pt x="5387248" y="1131807"/>
                  <a:pt x="5364753" y="1068117"/>
                  <a:pt x="5399314" y="1143000"/>
                </a:cubicBezTo>
                <a:cubicBezTo>
                  <a:pt x="5403408" y="1151871"/>
                  <a:pt x="5405277" y="1161775"/>
                  <a:pt x="5410200" y="1170214"/>
                </a:cubicBezTo>
                <a:cubicBezTo>
                  <a:pt x="5418064" y="1183695"/>
                  <a:pt x="5429142" y="1195079"/>
                  <a:pt x="5437414" y="1208314"/>
                </a:cubicBezTo>
                <a:cubicBezTo>
                  <a:pt x="5447314" y="1224154"/>
                  <a:pt x="5454527" y="1241587"/>
                  <a:pt x="5464628" y="1257300"/>
                </a:cubicBezTo>
                <a:cubicBezTo>
                  <a:pt x="5570988" y="1422747"/>
                  <a:pt x="5409412" y="1156193"/>
                  <a:pt x="5502728" y="1311729"/>
                </a:cubicBezTo>
                <a:cubicBezTo>
                  <a:pt x="5532093" y="1429184"/>
                  <a:pt x="5491593" y="1283891"/>
                  <a:pt x="5535385" y="1393371"/>
                </a:cubicBezTo>
                <a:cubicBezTo>
                  <a:pt x="5560890" y="1457134"/>
                  <a:pt x="5529131" y="1419774"/>
                  <a:pt x="5562600" y="1453243"/>
                </a:cubicBezTo>
                <a:cubicBezTo>
                  <a:pt x="5564414" y="1460500"/>
                  <a:pt x="5560569" y="1474707"/>
                  <a:pt x="5568043" y="1475014"/>
                </a:cubicBezTo>
                <a:cubicBezTo>
                  <a:pt x="5698574" y="1480378"/>
                  <a:pt x="5829287" y="1469571"/>
                  <a:pt x="5959928" y="1469571"/>
                </a:cubicBezTo>
                <a:cubicBezTo>
                  <a:pt x="6076057" y="1469571"/>
                  <a:pt x="6192157" y="1473200"/>
                  <a:pt x="6308271" y="1475014"/>
                </a:cubicBezTo>
                <a:cubicBezTo>
                  <a:pt x="6324600" y="1464128"/>
                  <a:pt x="6342427" y="1455210"/>
                  <a:pt x="6357257" y="1442357"/>
                </a:cubicBezTo>
                <a:cubicBezTo>
                  <a:pt x="6397017" y="1407898"/>
                  <a:pt x="6433748" y="1370089"/>
                  <a:pt x="6471557" y="1333500"/>
                </a:cubicBezTo>
                <a:cubicBezTo>
                  <a:pt x="6489995" y="1315657"/>
                  <a:pt x="6506808" y="1296117"/>
                  <a:pt x="6525985" y="1279071"/>
                </a:cubicBezTo>
                <a:cubicBezTo>
                  <a:pt x="6542314" y="1264557"/>
                  <a:pt x="6560105" y="1251538"/>
                  <a:pt x="6574971" y="1235529"/>
                </a:cubicBezTo>
                <a:cubicBezTo>
                  <a:pt x="6627131" y="1179357"/>
                  <a:pt x="6565698" y="1221498"/>
                  <a:pt x="6623957" y="1186543"/>
                </a:cubicBezTo>
                <a:cubicBezTo>
                  <a:pt x="6629400" y="1179286"/>
                  <a:pt x="6634618" y="1171855"/>
                  <a:pt x="6640285" y="1164771"/>
                </a:cubicBezTo>
                <a:cubicBezTo>
                  <a:pt x="6647706" y="1155495"/>
                  <a:pt x="6680904" y="1098535"/>
                  <a:pt x="6711043" y="1094014"/>
                </a:cubicBezTo>
                <a:cubicBezTo>
                  <a:pt x="6739806" y="1089699"/>
                  <a:pt x="6769143" y="1090986"/>
                  <a:pt x="6798128" y="1088571"/>
                </a:cubicBezTo>
                <a:cubicBezTo>
                  <a:pt x="6812705" y="1087356"/>
                  <a:pt x="6827157" y="1084943"/>
                  <a:pt x="6841671" y="1083129"/>
                </a:cubicBezTo>
                <a:cubicBezTo>
                  <a:pt x="6912088" y="1063009"/>
                  <a:pt x="6891382" y="1064582"/>
                  <a:pt x="7004957" y="1077686"/>
                </a:cubicBezTo>
                <a:cubicBezTo>
                  <a:pt x="7011455" y="1078436"/>
                  <a:pt x="7014871" y="1087288"/>
                  <a:pt x="7021285" y="1088571"/>
                </a:cubicBezTo>
                <a:cubicBezTo>
                  <a:pt x="7042708" y="1092855"/>
                  <a:pt x="7064828" y="1092200"/>
                  <a:pt x="7086600" y="1094014"/>
                </a:cubicBezTo>
                <a:cubicBezTo>
                  <a:pt x="7165846" y="1120430"/>
                  <a:pt x="7112407" y="1114590"/>
                  <a:pt x="7184571" y="974271"/>
                </a:cubicBezTo>
                <a:cubicBezTo>
                  <a:pt x="7194968" y="954055"/>
                  <a:pt x="7206855" y="934628"/>
                  <a:pt x="7217228" y="914400"/>
                </a:cubicBezTo>
                <a:cubicBezTo>
                  <a:pt x="7243145" y="863862"/>
                  <a:pt x="7274018" y="815377"/>
                  <a:pt x="7293428" y="762000"/>
                </a:cubicBezTo>
                <a:cubicBezTo>
                  <a:pt x="7302508" y="737030"/>
                  <a:pt x="7367702" y="550776"/>
                  <a:pt x="7385957" y="527957"/>
                </a:cubicBezTo>
                <a:cubicBezTo>
                  <a:pt x="7402305" y="507522"/>
                  <a:pt x="7421360" y="484716"/>
                  <a:pt x="7434943" y="462643"/>
                </a:cubicBezTo>
                <a:cubicBezTo>
                  <a:pt x="7441322" y="452278"/>
                  <a:pt x="7444520" y="440112"/>
                  <a:pt x="7451271" y="429986"/>
                </a:cubicBezTo>
                <a:cubicBezTo>
                  <a:pt x="7469102" y="403239"/>
                  <a:pt x="7463850" y="422849"/>
                  <a:pt x="7483928" y="402771"/>
                </a:cubicBezTo>
                <a:cubicBezTo>
                  <a:pt x="7490342" y="396357"/>
                  <a:pt x="7493288" y="386807"/>
                  <a:pt x="7500257" y="381000"/>
                </a:cubicBezTo>
                <a:cubicBezTo>
                  <a:pt x="7504664" y="377327"/>
                  <a:pt x="7510915" y="376429"/>
                  <a:pt x="7516585" y="375557"/>
                </a:cubicBezTo>
                <a:cubicBezTo>
                  <a:pt x="7534606" y="372784"/>
                  <a:pt x="7552871" y="371928"/>
                  <a:pt x="7571014" y="370114"/>
                </a:cubicBezTo>
                <a:cubicBezTo>
                  <a:pt x="7636328" y="371928"/>
                  <a:pt x="7702367" y="385425"/>
                  <a:pt x="7766957" y="375557"/>
                </a:cubicBezTo>
                <a:cubicBezTo>
                  <a:pt x="7835015" y="365159"/>
                  <a:pt x="7899694" y="337536"/>
                  <a:pt x="7962900" y="310243"/>
                </a:cubicBezTo>
                <a:cubicBezTo>
                  <a:pt x="7993681" y="296951"/>
                  <a:pt x="8015878" y="255717"/>
                  <a:pt x="8039100" y="234043"/>
                </a:cubicBezTo>
                <a:cubicBezTo>
                  <a:pt x="8054222" y="219929"/>
                  <a:pt x="8073022" y="210120"/>
                  <a:pt x="8088085" y="195943"/>
                </a:cubicBezTo>
                <a:cubicBezTo>
                  <a:pt x="8103994" y="180970"/>
                  <a:pt x="8116603" y="162817"/>
                  <a:pt x="8131628" y="146957"/>
                </a:cubicBezTo>
                <a:cubicBezTo>
                  <a:pt x="8149274" y="128331"/>
                  <a:pt x="8167373" y="110114"/>
                  <a:pt x="8186057" y="92529"/>
                </a:cubicBezTo>
                <a:cubicBezTo>
                  <a:pt x="8198238" y="81065"/>
                  <a:pt x="8212329" y="71699"/>
                  <a:pt x="8224157" y="59871"/>
                </a:cubicBezTo>
                <a:cubicBezTo>
                  <a:pt x="8230571" y="53457"/>
                  <a:pt x="8234512" y="44927"/>
                  <a:pt x="8240485" y="38100"/>
                </a:cubicBezTo>
                <a:cubicBezTo>
                  <a:pt x="8258419" y="17605"/>
                  <a:pt x="8263109" y="15690"/>
                  <a:pt x="8284028" y="0"/>
                </a:cubicBezTo>
                <a:cubicBezTo>
                  <a:pt x="8302171" y="39914"/>
                  <a:pt x="8322174" y="79035"/>
                  <a:pt x="8338457" y="119743"/>
                </a:cubicBezTo>
                <a:cubicBezTo>
                  <a:pt x="8351242" y="151704"/>
                  <a:pt x="8357635" y="186039"/>
                  <a:pt x="8371114" y="217714"/>
                </a:cubicBezTo>
                <a:cubicBezTo>
                  <a:pt x="8461735" y="430673"/>
                  <a:pt x="8472684" y="374554"/>
                  <a:pt x="8550728" y="647700"/>
                </a:cubicBezTo>
                <a:cubicBezTo>
                  <a:pt x="8557985" y="673100"/>
                  <a:pt x="8564146" y="698839"/>
                  <a:pt x="8572500" y="723900"/>
                </a:cubicBezTo>
                <a:cubicBezTo>
                  <a:pt x="8596766" y="796697"/>
                  <a:pt x="8611095" y="792194"/>
                  <a:pt x="8626928" y="887186"/>
                </a:cubicBezTo>
                <a:cubicBezTo>
                  <a:pt x="8640362" y="967790"/>
                  <a:pt x="8630064" y="931834"/>
                  <a:pt x="8654143" y="996043"/>
                </a:cubicBezTo>
                <a:cubicBezTo>
                  <a:pt x="8656976" y="1015880"/>
                  <a:pt x="8658611" y="1036664"/>
                  <a:pt x="8665028" y="1055914"/>
                </a:cubicBezTo>
                <a:cubicBezTo>
                  <a:pt x="8668118" y="1065183"/>
                  <a:pt x="8672285" y="1074057"/>
                  <a:pt x="8675914" y="1083129"/>
                </a:cubicBezTo>
                <a:cubicBezTo>
                  <a:pt x="8677728" y="1095829"/>
                  <a:pt x="8679062" y="1108607"/>
                  <a:pt x="8681357" y="1121229"/>
                </a:cubicBezTo>
                <a:cubicBezTo>
                  <a:pt x="8682695" y="1128589"/>
                  <a:pt x="8681768" y="1148535"/>
                  <a:pt x="8686800" y="1143000"/>
                </a:cubicBezTo>
                <a:cubicBezTo>
                  <a:pt x="8718725" y="1107881"/>
                  <a:pt x="8808728" y="912064"/>
                  <a:pt x="8811985" y="903514"/>
                </a:cubicBezTo>
                <a:cubicBezTo>
                  <a:pt x="8930592" y="592172"/>
                  <a:pt x="8784325" y="969912"/>
                  <a:pt x="8899071" y="691243"/>
                </a:cubicBezTo>
                <a:cubicBezTo>
                  <a:pt x="8925853" y="626202"/>
                  <a:pt x="8944043" y="568550"/>
                  <a:pt x="8964385" y="500743"/>
                </a:cubicBezTo>
                <a:cubicBezTo>
                  <a:pt x="8969828" y="482600"/>
                  <a:pt x="8975064" y="464394"/>
                  <a:pt x="8980714" y="446314"/>
                </a:cubicBezTo>
                <a:cubicBezTo>
                  <a:pt x="8984137" y="435362"/>
                  <a:pt x="8986105" y="423730"/>
                  <a:pt x="8991600" y="413657"/>
                </a:cubicBezTo>
                <a:cubicBezTo>
                  <a:pt x="8997163" y="403459"/>
                  <a:pt x="9006927" y="396109"/>
                  <a:pt x="9013371" y="386443"/>
                </a:cubicBezTo>
                <a:cubicBezTo>
                  <a:pt x="9017872" y="379692"/>
                  <a:pt x="9017654" y="369387"/>
                  <a:pt x="9024257" y="364671"/>
                </a:cubicBezTo>
                <a:cubicBezTo>
                  <a:pt x="9031785" y="359294"/>
                  <a:pt x="9042400" y="361043"/>
                  <a:pt x="9051471" y="359229"/>
                </a:cubicBezTo>
                <a:lnTo>
                  <a:pt x="9263743" y="370114"/>
                </a:lnTo>
                <a:lnTo>
                  <a:pt x="9476014" y="381000"/>
                </a:lnTo>
                <a:cubicBezTo>
                  <a:pt x="9506857" y="350157"/>
                  <a:pt x="9540368" y="321769"/>
                  <a:pt x="9568543" y="288471"/>
                </a:cubicBezTo>
                <a:cubicBezTo>
                  <a:pt x="9607389" y="242562"/>
                  <a:pt x="9633430" y="207814"/>
                  <a:pt x="9677400" y="168729"/>
                </a:cubicBezTo>
                <a:cubicBezTo>
                  <a:pt x="9692861" y="154986"/>
                  <a:pt x="9710331" y="143674"/>
                  <a:pt x="9726385" y="130629"/>
                </a:cubicBezTo>
                <a:cubicBezTo>
                  <a:pt x="9739367" y="120081"/>
                  <a:pt x="9752108" y="109223"/>
                  <a:pt x="9764485" y="97971"/>
                </a:cubicBezTo>
                <a:cubicBezTo>
                  <a:pt x="9772079" y="91067"/>
                  <a:pt x="9777717" y="81893"/>
                  <a:pt x="9786257" y="76200"/>
                </a:cubicBezTo>
                <a:cubicBezTo>
                  <a:pt x="9799759" y="67199"/>
                  <a:pt x="9815286" y="61686"/>
                  <a:pt x="9829800" y="54429"/>
                </a:cubicBezTo>
                <a:cubicBezTo>
                  <a:pt x="9838871" y="45357"/>
                  <a:pt x="9846887" y="35090"/>
                  <a:pt x="9857014" y="27214"/>
                </a:cubicBezTo>
                <a:cubicBezTo>
                  <a:pt x="9886240" y="4482"/>
                  <a:pt x="9937220" y="12677"/>
                  <a:pt x="9965871" y="10886"/>
                </a:cubicBezTo>
                <a:lnTo>
                  <a:pt x="10276114" y="16329"/>
                </a:lnTo>
              </a:path>
            </a:pathLst>
          </a:cu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A7ECE135-D847-32B2-96FB-73161257AEAA}"/>
              </a:ext>
            </a:extLst>
          </p:cNvPr>
          <p:cNvSpPr txBox="1"/>
          <p:nvPr/>
        </p:nvSpPr>
        <p:spPr>
          <a:xfrm>
            <a:off x="591459" y="13719"/>
            <a:ext cx="5737917" cy="369332"/>
          </a:xfrm>
          <a:prstGeom prst="rect">
            <a:avLst/>
          </a:prstGeom>
          <a:noFill/>
        </p:spPr>
        <p:txBody>
          <a:bodyPr wrap="none" rtlCol="0">
            <a:spAutoFit/>
          </a:bodyPr>
          <a:lstStyle/>
          <a:p>
            <a:r>
              <a:rPr lang="de-DE" i="1" dirty="0">
                <a:solidFill>
                  <a:srgbClr val="FF0000"/>
                </a:solidFill>
              </a:rPr>
              <a:t>An dieser Stelle bitte nur die Kurve bis Woche 4 zeichnen</a:t>
            </a:r>
          </a:p>
        </p:txBody>
      </p:sp>
      <p:sp>
        <p:nvSpPr>
          <p:cNvPr id="6" name="Textfeld 5">
            <a:extLst>
              <a:ext uri="{FF2B5EF4-FFF2-40B4-BE49-F238E27FC236}">
                <a16:creationId xmlns:a16="http://schemas.microsoft.com/office/drawing/2014/main" id="{986116C8-E74A-35EB-63DE-057E29259828}"/>
              </a:ext>
            </a:extLst>
          </p:cNvPr>
          <p:cNvSpPr txBox="1"/>
          <p:nvPr/>
        </p:nvSpPr>
        <p:spPr>
          <a:xfrm>
            <a:off x="8584153" y="-5019"/>
            <a:ext cx="3607847" cy="923330"/>
          </a:xfrm>
          <a:prstGeom prst="rect">
            <a:avLst/>
          </a:prstGeom>
          <a:noFill/>
        </p:spPr>
        <p:txBody>
          <a:bodyPr wrap="none" rtlCol="0">
            <a:spAutoFit/>
          </a:bodyPr>
          <a:lstStyle/>
          <a:p>
            <a:r>
              <a:rPr lang="de-DE" i="1" dirty="0">
                <a:solidFill>
                  <a:srgbClr val="FF0000"/>
                </a:solidFill>
              </a:rPr>
              <a:t>Dieses Arbeitsblatt 2-mal erstellen</a:t>
            </a:r>
          </a:p>
          <a:p>
            <a:pPr marL="342900" indent="-342900">
              <a:buAutoNum type="arabicParenR"/>
            </a:pPr>
            <a:r>
              <a:rPr lang="de-DE" i="1" dirty="0">
                <a:solidFill>
                  <a:srgbClr val="FF0000"/>
                </a:solidFill>
              </a:rPr>
              <a:t>0-26. Woche</a:t>
            </a:r>
          </a:p>
          <a:p>
            <a:pPr marL="342900" indent="-342900">
              <a:buAutoNum type="arabicParenR"/>
            </a:pPr>
            <a:r>
              <a:rPr lang="de-DE" i="1" dirty="0">
                <a:solidFill>
                  <a:srgbClr val="FF0000"/>
                </a:solidFill>
              </a:rPr>
              <a:t>27-52. Woche</a:t>
            </a:r>
          </a:p>
        </p:txBody>
      </p:sp>
    </p:spTree>
    <p:extLst>
      <p:ext uri="{BB962C8B-B14F-4D97-AF65-F5344CB8AC3E}">
        <p14:creationId xmlns:p14="http://schemas.microsoft.com/office/powerpoint/2010/main" val="29319527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206FA7D5-CD4C-C577-EBAF-FDC50B97BA55}"/>
              </a:ext>
            </a:extLst>
          </p:cNvPr>
          <p:cNvPicPr>
            <a:picLocks noChangeAspect="1"/>
          </p:cNvPicPr>
          <p:nvPr/>
        </p:nvPicPr>
        <p:blipFill>
          <a:blip r:embed="rId2"/>
          <a:srcRect b="7070"/>
          <a:stretch>
            <a:fillRect/>
          </a:stretch>
        </p:blipFill>
        <p:spPr>
          <a:xfrm flipH="1">
            <a:off x="0" y="0"/>
            <a:ext cx="12192000" cy="6858000"/>
          </a:xfrm>
          <a:prstGeom prst="rect">
            <a:avLst/>
          </a:prstGeom>
        </p:spPr>
      </p:pic>
      <p:sp>
        <p:nvSpPr>
          <p:cNvPr id="2" name="Titel 1">
            <a:extLst>
              <a:ext uri="{FF2B5EF4-FFF2-40B4-BE49-F238E27FC236}">
                <a16:creationId xmlns:a16="http://schemas.microsoft.com/office/drawing/2014/main" id="{CF6C5EBB-A75A-84DD-6421-41E25CE1632A}"/>
              </a:ext>
            </a:extLst>
          </p:cNvPr>
          <p:cNvSpPr>
            <a:spLocks noGrp="1"/>
          </p:cNvSpPr>
          <p:nvPr>
            <p:ph type="title"/>
          </p:nvPr>
        </p:nvSpPr>
        <p:spPr/>
        <p:txBody>
          <a:bodyPr/>
          <a:lstStyle/>
          <a:p>
            <a:r>
              <a:rPr lang="de-DE" dirty="0"/>
              <a:t>Bis zur nächsten Kurseinheit</a:t>
            </a:r>
          </a:p>
        </p:txBody>
      </p:sp>
      <p:sp>
        <p:nvSpPr>
          <p:cNvPr id="11" name="Textfeld 10">
            <a:extLst>
              <a:ext uri="{FF2B5EF4-FFF2-40B4-BE49-F238E27FC236}">
                <a16:creationId xmlns:a16="http://schemas.microsoft.com/office/drawing/2014/main" id="{0D8A8102-61CF-FE42-05FA-3CF9FF994401}"/>
              </a:ext>
            </a:extLst>
          </p:cNvPr>
          <p:cNvSpPr txBox="1"/>
          <p:nvPr/>
        </p:nvSpPr>
        <p:spPr>
          <a:xfrm>
            <a:off x="4584700" y="6946126"/>
            <a:ext cx="6096000" cy="276999"/>
          </a:xfrm>
          <a:prstGeom prst="rect">
            <a:avLst/>
          </a:prstGeom>
          <a:noFill/>
        </p:spPr>
        <p:txBody>
          <a:bodyPr wrap="square">
            <a:spAutoFit/>
          </a:bodyPr>
          <a:lstStyle/>
          <a:p>
            <a:r>
              <a:rPr lang="de-DE" sz="1200" b="1" i="0" dirty="0">
                <a:solidFill>
                  <a:srgbClr val="000000"/>
                </a:solidFill>
                <a:effectLst/>
                <a:latin typeface="Segment"/>
              </a:rPr>
              <a:t>VSB_2025-09-22_1574.jpg</a:t>
            </a:r>
            <a:endParaRPr lang="de-DE" dirty="0"/>
          </a:p>
        </p:txBody>
      </p:sp>
    </p:spTree>
    <p:extLst>
      <p:ext uri="{BB962C8B-B14F-4D97-AF65-F5344CB8AC3E}">
        <p14:creationId xmlns:p14="http://schemas.microsoft.com/office/powerpoint/2010/main" val="2473698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CDEEEE-5CE6-7330-8DDD-C561EA2BC770}"/>
              </a:ext>
            </a:extLst>
          </p:cNvPr>
          <p:cNvSpPr>
            <a:spLocks noGrp="1"/>
          </p:cNvSpPr>
          <p:nvPr>
            <p:ph type="title"/>
          </p:nvPr>
        </p:nvSpPr>
        <p:spPr/>
        <p:txBody>
          <a:bodyPr/>
          <a:lstStyle/>
          <a:p>
            <a:r>
              <a:rPr lang="de-DE" dirty="0"/>
              <a:t>MOVE-Challenge: Meine Gewichtskurve</a:t>
            </a:r>
          </a:p>
        </p:txBody>
      </p:sp>
      <p:sp>
        <p:nvSpPr>
          <p:cNvPr id="3" name="Inhaltsplatzhalter 2">
            <a:extLst>
              <a:ext uri="{FF2B5EF4-FFF2-40B4-BE49-F238E27FC236}">
                <a16:creationId xmlns:a16="http://schemas.microsoft.com/office/drawing/2014/main" id="{126FBF8B-D00E-A571-B75C-9C5EF3E64499}"/>
              </a:ext>
            </a:extLst>
          </p:cNvPr>
          <p:cNvSpPr>
            <a:spLocks noGrp="1"/>
          </p:cNvSpPr>
          <p:nvPr>
            <p:ph idx="1"/>
          </p:nvPr>
        </p:nvSpPr>
        <p:spPr/>
        <p:txBody>
          <a:bodyPr/>
          <a:lstStyle/>
          <a:p>
            <a:endParaRPr lang="de-DE" dirty="0"/>
          </a:p>
        </p:txBody>
      </p:sp>
      <p:pic>
        <p:nvPicPr>
          <p:cNvPr id="4" name="Grafik 3">
            <a:extLst>
              <a:ext uri="{FF2B5EF4-FFF2-40B4-BE49-F238E27FC236}">
                <a16:creationId xmlns:a16="http://schemas.microsoft.com/office/drawing/2014/main" id="{BC6E6EA9-69C5-C2C9-B2BA-CEA8CE614B92}"/>
              </a:ext>
            </a:extLst>
          </p:cNvPr>
          <p:cNvPicPr>
            <a:picLocks noChangeAspect="1"/>
          </p:cNvPicPr>
          <p:nvPr/>
        </p:nvPicPr>
        <p:blipFill>
          <a:blip r:embed="rId2"/>
          <a:srcRect t="20486"/>
          <a:stretch>
            <a:fillRect/>
          </a:stretch>
        </p:blipFill>
        <p:spPr>
          <a:xfrm>
            <a:off x="1834856" y="1862596"/>
            <a:ext cx="8848562" cy="4995404"/>
          </a:xfrm>
          <a:prstGeom prst="rect">
            <a:avLst/>
          </a:prstGeom>
        </p:spPr>
      </p:pic>
      <p:sp>
        <p:nvSpPr>
          <p:cNvPr id="5" name="Textfeld 4">
            <a:extLst>
              <a:ext uri="{FF2B5EF4-FFF2-40B4-BE49-F238E27FC236}">
                <a16:creationId xmlns:a16="http://schemas.microsoft.com/office/drawing/2014/main" id="{CE9FB6DC-29DB-2ED5-F62F-85D7967F8F85}"/>
              </a:ext>
            </a:extLst>
          </p:cNvPr>
          <p:cNvSpPr txBox="1"/>
          <p:nvPr/>
        </p:nvSpPr>
        <p:spPr>
          <a:xfrm>
            <a:off x="7207526" y="6488668"/>
            <a:ext cx="4890185" cy="369332"/>
          </a:xfrm>
          <a:prstGeom prst="rect">
            <a:avLst/>
          </a:prstGeom>
          <a:noFill/>
        </p:spPr>
        <p:txBody>
          <a:bodyPr wrap="none" rtlCol="0">
            <a:spAutoFit/>
          </a:bodyPr>
          <a:lstStyle/>
          <a:p>
            <a:r>
              <a:rPr lang="de-DE" i="1" dirty="0">
                <a:solidFill>
                  <a:srgbClr val="FF0000"/>
                </a:solidFill>
              </a:rPr>
              <a:t>Für das Arbeitsblatt bitte andere Werte nehmen</a:t>
            </a:r>
          </a:p>
        </p:txBody>
      </p:sp>
      <p:sp>
        <p:nvSpPr>
          <p:cNvPr id="7" name="Textfeld 6">
            <a:extLst>
              <a:ext uri="{FF2B5EF4-FFF2-40B4-BE49-F238E27FC236}">
                <a16:creationId xmlns:a16="http://schemas.microsoft.com/office/drawing/2014/main" id="{E085BF40-D48D-05A8-EBBE-F454D260E9FF}"/>
              </a:ext>
            </a:extLst>
          </p:cNvPr>
          <p:cNvSpPr txBox="1"/>
          <p:nvPr/>
        </p:nvSpPr>
        <p:spPr>
          <a:xfrm>
            <a:off x="591459" y="13719"/>
            <a:ext cx="5691430" cy="369332"/>
          </a:xfrm>
          <a:prstGeom prst="rect">
            <a:avLst/>
          </a:prstGeom>
          <a:noFill/>
        </p:spPr>
        <p:txBody>
          <a:bodyPr wrap="none" rtlCol="0">
            <a:spAutoFit/>
          </a:bodyPr>
          <a:lstStyle/>
          <a:p>
            <a:r>
              <a:rPr lang="de-DE" i="1" dirty="0">
                <a:solidFill>
                  <a:srgbClr val="FF0000"/>
                </a:solidFill>
              </a:rPr>
              <a:t>An dieser Stelle bitte nur die Kurve bis Woche 3 zeichnen</a:t>
            </a:r>
          </a:p>
        </p:txBody>
      </p:sp>
    </p:spTree>
    <p:extLst>
      <p:ext uri="{BB962C8B-B14F-4D97-AF65-F5344CB8AC3E}">
        <p14:creationId xmlns:p14="http://schemas.microsoft.com/office/powerpoint/2010/main" val="4179873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A82803-ACA8-8774-406C-393CBDC14699}"/>
              </a:ext>
            </a:extLst>
          </p:cNvPr>
          <p:cNvSpPr>
            <a:spLocks noGrp="1"/>
          </p:cNvSpPr>
          <p:nvPr>
            <p:ph type="title"/>
          </p:nvPr>
        </p:nvSpPr>
        <p:spPr/>
        <p:txBody>
          <a:bodyPr/>
          <a:lstStyle/>
          <a:p>
            <a:r>
              <a:rPr lang="de-DE" dirty="0"/>
              <a:t>MOVE-Challenge: Meine Zufriedenheit</a:t>
            </a:r>
          </a:p>
        </p:txBody>
      </p:sp>
      <p:graphicFrame>
        <p:nvGraphicFramePr>
          <p:cNvPr id="9" name="Tabelle 8">
            <a:extLst>
              <a:ext uri="{FF2B5EF4-FFF2-40B4-BE49-F238E27FC236}">
                <a16:creationId xmlns:a16="http://schemas.microsoft.com/office/drawing/2014/main" id="{E9B10D9C-6D6E-3EC5-725F-F54D0C780B37}"/>
              </a:ext>
            </a:extLst>
          </p:cNvPr>
          <p:cNvGraphicFramePr>
            <a:graphicFrameLocks noGrp="1"/>
          </p:cNvGraphicFramePr>
          <p:nvPr/>
        </p:nvGraphicFramePr>
        <p:xfrm>
          <a:off x="972453" y="1902959"/>
          <a:ext cx="10247094" cy="3708400"/>
        </p:xfrm>
        <a:graphic>
          <a:graphicData uri="http://schemas.openxmlformats.org/drawingml/2006/table">
            <a:tbl>
              <a:tblPr firstRow="1" bandRow="1">
                <a:tableStyleId>{5940675A-B579-460E-94D1-54222C63F5DA}</a:tableStyleId>
              </a:tblPr>
              <a:tblGrid>
                <a:gridCol w="394119">
                  <a:extLst>
                    <a:ext uri="{9D8B030D-6E8A-4147-A177-3AD203B41FA5}">
                      <a16:colId xmlns:a16="http://schemas.microsoft.com/office/drawing/2014/main" val="2233812032"/>
                    </a:ext>
                  </a:extLst>
                </a:gridCol>
                <a:gridCol w="394119">
                  <a:extLst>
                    <a:ext uri="{9D8B030D-6E8A-4147-A177-3AD203B41FA5}">
                      <a16:colId xmlns:a16="http://schemas.microsoft.com/office/drawing/2014/main" val="3529999955"/>
                    </a:ext>
                  </a:extLst>
                </a:gridCol>
                <a:gridCol w="394119">
                  <a:extLst>
                    <a:ext uri="{9D8B030D-6E8A-4147-A177-3AD203B41FA5}">
                      <a16:colId xmlns:a16="http://schemas.microsoft.com/office/drawing/2014/main" val="2088661982"/>
                    </a:ext>
                  </a:extLst>
                </a:gridCol>
                <a:gridCol w="394119">
                  <a:extLst>
                    <a:ext uri="{9D8B030D-6E8A-4147-A177-3AD203B41FA5}">
                      <a16:colId xmlns:a16="http://schemas.microsoft.com/office/drawing/2014/main" val="1356711527"/>
                    </a:ext>
                  </a:extLst>
                </a:gridCol>
                <a:gridCol w="394119">
                  <a:extLst>
                    <a:ext uri="{9D8B030D-6E8A-4147-A177-3AD203B41FA5}">
                      <a16:colId xmlns:a16="http://schemas.microsoft.com/office/drawing/2014/main" val="2358358217"/>
                    </a:ext>
                  </a:extLst>
                </a:gridCol>
                <a:gridCol w="394119">
                  <a:extLst>
                    <a:ext uri="{9D8B030D-6E8A-4147-A177-3AD203B41FA5}">
                      <a16:colId xmlns:a16="http://schemas.microsoft.com/office/drawing/2014/main" val="3516678340"/>
                    </a:ext>
                  </a:extLst>
                </a:gridCol>
                <a:gridCol w="394119">
                  <a:extLst>
                    <a:ext uri="{9D8B030D-6E8A-4147-A177-3AD203B41FA5}">
                      <a16:colId xmlns:a16="http://schemas.microsoft.com/office/drawing/2014/main" val="4290971518"/>
                    </a:ext>
                  </a:extLst>
                </a:gridCol>
                <a:gridCol w="394119">
                  <a:extLst>
                    <a:ext uri="{9D8B030D-6E8A-4147-A177-3AD203B41FA5}">
                      <a16:colId xmlns:a16="http://schemas.microsoft.com/office/drawing/2014/main" val="1344825393"/>
                    </a:ext>
                  </a:extLst>
                </a:gridCol>
                <a:gridCol w="394119">
                  <a:extLst>
                    <a:ext uri="{9D8B030D-6E8A-4147-A177-3AD203B41FA5}">
                      <a16:colId xmlns:a16="http://schemas.microsoft.com/office/drawing/2014/main" val="3930909123"/>
                    </a:ext>
                  </a:extLst>
                </a:gridCol>
                <a:gridCol w="394119">
                  <a:extLst>
                    <a:ext uri="{9D8B030D-6E8A-4147-A177-3AD203B41FA5}">
                      <a16:colId xmlns:a16="http://schemas.microsoft.com/office/drawing/2014/main" val="199882858"/>
                    </a:ext>
                  </a:extLst>
                </a:gridCol>
                <a:gridCol w="394119">
                  <a:extLst>
                    <a:ext uri="{9D8B030D-6E8A-4147-A177-3AD203B41FA5}">
                      <a16:colId xmlns:a16="http://schemas.microsoft.com/office/drawing/2014/main" val="1006876811"/>
                    </a:ext>
                  </a:extLst>
                </a:gridCol>
                <a:gridCol w="394119">
                  <a:extLst>
                    <a:ext uri="{9D8B030D-6E8A-4147-A177-3AD203B41FA5}">
                      <a16:colId xmlns:a16="http://schemas.microsoft.com/office/drawing/2014/main" val="4257751211"/>
                    </a:ext>
                  </a:extLst>
                </a:gridCol>
                <a:gridCol w="394119">
                  <a:extLst>
                    <a:ext uri="{9D8B030D-6E8A-4147-A177-3AD203B41FA5}">
                      <a16:colId xmlns:a16="http://schemas.microsoft.com/office/drawing/2014/main" val="382921335"/>
                    </a:ext>
                  </a:extLst>
                </a:gridCol>
                <a:gridCol w="394119">
                  <a:extLst>
                    <a:ext uri="{9D8B030D-6E8A-4147-A177-3AD203B41FA5}">
                      <a16:colId xmlns:a16="http://schemas.microsoft.com/office/drawing/2014/main" val="3417062132"/>
                    </a:ext>
                  </a:extLst>
                </a:gridCol>
                <a:gridCol w="394119">
                  <a:extLst>
                    <a:ext uri="{9D8B030D-6E8A-4147-A177-3AD203B41FA5}">
                      <a16:colId xmlns:a16="http://schemas.microsoft.com/office/drawing/2014/main" val="3645980703"/>
                    </a:ext>
                  </a:extLst>
                </a:gridCol>
                <a:gridCol w="394119">
                  <a:extLst>
                    <a:ext uri="{9D8B030D-6E8A-4147-A177-3AD203B41FA5}">
                      <a16:colId xmlns:a16="http://schemas.microsoft.com/office/drawing/2014/main" val="1068102886"/>
                    </a:ext>
                  </a:extLst>
                </a:gridCol>
                <a:gridCol w="394119">
                  <a:extLst>
                    <a:ext uri="{9D8B030D-6E8A-4147-A177-3AD203B41FA5}">
                      <a16:colId xmlns:a16="http://schemas.microsoft.com/office/drawing/2014/main" val="2975158183"/>
                    </a:ext>
                  </a:extLst>
                </a:gridCol>
                <a:gridCol w="394119">
                  <a:extLst>
                    <a:ext uri="{9D8B030D-6E8A-4147-A177-3AD203B41FA5}">
                      <a16:colId xmlns:a16="http://schemas.microsoft.com/office/drawing/2014/main" val="1188515599"/>
                    </a:ext>
                  </a:extLst>
                </a:gridCol>
                <a:gridCol w="394119">
                  <a:extLst>
                    <a:ext uri="{9D8B030D-6E8A-4147-A177-3AD203B41FA5}">
                      <a16:colId xmlns:a16="http://schemas.microsoft.com/office/drawing/2014/main" val="3363442117"/>
                    </a:ext>
                  </a:extLst>
                </a:gridCol>
                <a:gridCol w="394119">
                  <a:extLst>
                    <a:ext uri="{9D8B030D-6E8A-4147-A177-3AD203B41FA5}">
                      <a16:colId xmlns:a16="http://schemas.microsoft.com/office/drawing/2014/main" val="876424543"/>
                    </a:ext>
                  </a:extLst>
                </a:gridCol>
                <a:gridCol w="394119">
                  <a:extLst>
                    <a:ext uri="{9D8B030D-6E8A-4147-A177-3AD203B41FA5}">
                      <a16:colId xmlns:a16="http://schemas.microsoft.com/office/drawing/2014/main" val="499759990"/>
                    </a:ext>
                  </a:extLst>
                </a:gridCol>
                <a:gridCol w="394119">
                  <a:extLst>
                    <a:ext uri="{9D8B030D-6E8A-4147-A177-3AD203B41FA5}">
                      <a16:colId xmlns:a16="http://schemas.microsoft.com/office/drawing/2014/main" val="3653499916"/>
                    </a:ext>
                  </a:extLst>
                </a:gridCol>
                <a:gridCol w="394119">
                  <a:extLst>
                    <a:ext uri="{9D8B030D-6E8A-4147-A177-3AD203B41FA5}">
                      <a16:colId xmlns:a16="http://schemas.microsoft.com/office/drawing/2014/main" val="3395168006"/>
                    </a:ext>
                  </a:extLst>
                </a:gridCol>
                <a:gridCol w="394119">
                  <a:extLst>
                    <a:ext uri="{9D8B030D-6E8A-4147-A177-3AD203B41FA5}">
                      <a16:colId xmlns:a16="http://schemas.microsoft.com/office/drawing/2014/main" val="1045726218"/>
                    </a:ext>
                  </a:extLst>
                </a:gridCol>
                <a:gridCol w="394119">
                  <a:extLst>
                    <a:ext uri="{9D8B030D-6E8A-4147-A177-3AD203B41FA5}">
                      <a16:colId xmlns:a16="http://schemas.microsoft.com/office/drawing/2014/main" val="3400441659"/>
                    </a:ext>
                  </a:extLst>
                </a:gridCol>
                <a:gridCol w="394119">
                  <a:extLst>
                    <a:ext uri="{9D8B030D-6E8A-4147-A177-3AD203B41FA5}">
                      <a16:colId xmlns:a16="http://schemas.microsoft.com/office/drawing/2014/main" val="1582085592"/>
                    </a:ext>
                  </a:extLst>
                </a:gridCol>
              </a:tblGrid>
              <a:tr h="370840">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790205112"/>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546341806"/>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058313929"/>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977882894"/>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625642836"/>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358116846"/>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16698581"/>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946441454"/>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254696405"/>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467638595"/>
                  </a:ext>
                </a:extLst>
              </a:tr>
            </a:tbl>
          </a:graphicData>
        </a:graphic>
      </p:graphicFrame>
      <p:sp>
        <p:nvSpPr>
          <p:cNvPr id="10" name="Textfeld 9">
            <a:extLst>
              <a:ext uri="{FF2B5EF4-FFF2-40B4-BE49-F238E27FC236}">
                <a16:creationId xmlns:a16="http://schemas.microsoft.com/office/drawing/2014/main" id="{40D7C90D-6242-9FE0-EC3B-1595C7C139A3}"/>
              </a:ext>
            </a:extLst>
          </p:cNvPr>
          <p:cNvSpPr txBox="1"/>
          <p:nvPr/>
        </p:nvSpPr>
        <p:spPr>
          <a:xfrm>
            <a:off x="478972" y="1690688"/>
            <a:ext cx="609600" cy="4154984"/>
          </a:xfrm>
          <a:prstGeom prst="rect">
            <a:avLst/>
          </a:prstGeom>
          <a:noFill/>
        </p:spPr>
        <p:txBody>
          <a:bodyPr wrap="square" rtlCol="0">
            <a:spAutoFit/>
          </a:bodyPr>
          <a:lstStyle/>
          <a:p>
            <a:pPr algn="ctr"/>
            <a:r>
              <a:rPr lang="de-DE" sz="2400" b="1" dirty="0">
                <a:solidFill>
                  <a:schemeClr val="accent5"/>
                </a:solidFill>
              </a:rPr>
              <a:t>10</a:t>
            </a:r>
          </a:p>
          <a:p>
            <a:pPr algn="ctr"/>
            <a:r>
              <a:rPr lang="de-DE" sz="2400" b="1" dirty="0">
                <a:solidFill>
                  <a:schemeClr val="accent5"/>
                </a:solidFill>
              </a:rPr>
              <a:t>9</a:t>
            </a:r>
          </a:p>
          <a:p>
            <a:pPr algn="ctr"/>
            <a:r>
              <a:rPr lang="de-DE" sz="2400" b="1" dirty="0">
                <a:solidFill>
                  <a:schemeClr val="accent5"/>
                </a:solidFill>
              </a:rPr>
              <a:t>8</a:t>
            </a:r>
          </a:p>
          <a:p>
            <a:pPr algn="ctr"/>
            <a:r>
              <a:rPr lang="de-DE" sz="2400" b="1" dirty="0">
                <a:solidFill>
                  <a:schemeClr val="accent5"/>
                </a:solidFill>
              </a:rPr>
              <a:t>7</a:t>
            </a:r>
          </a:p>
          <a:p>
            <a:pPr algn="ctr"/>
            <a:r>
              <a:rPr lang="de-DE" sz="2400" b="1" dirty="0">
                <a:solidFill>
                  <a:schemeClr val="accent5"/>
                </a:solidFill>
              </a:rPr>
              <a:t>6</a:t>
            </a:r>
          </a:p>
          <a:p>
            <a:pPr algn="ctr"/>
            <a:r>
              <a:rPr lang="de-DE" sz="2400" b="1" dirty="0">
                <a:solidFill>
                  <a:schemeClr val="accent5"/>
                </a:solidFill>
              </a:rPr>
              <a:t>5</a:t>
            </a:r>
          </a:p>
          <a:p>
            <a:pPr algn="ctr"/>
            <a:r>
              <a:rPr lang="de-DE" sz="2400" b="1" dirty="0">
                <a:solidFill>
                  <a:schemeClr val="accent5"/>
                </a:solidFill>
              </a:rPr>
              <a:t>4</a:t>
            </a:r>
          </a:p>
          <a:p>
            <a:pPr algn="ctr"/>
            <a:r>
              <a:rPr lang="de-DE" sz="2400" b="1" dirty="0">
                <a:solidFill>
                  <a:schemeClr val="accent5"/>
                </a:solidFill>
              </a:rPr>
              <a:t>3</a:t>
            </a:r>
          </a:p>
          <a:p>
            <a:pPr algn="ctr"/>
            <a:r>
              <a:rPr lang="de-DE" sz="2400" b="1" dirty="0">
                <a:solidFill>
                  <a:schemeClr val="accent5"/>
                </a:solidFill>
              </a:rPr>
              <a:t>2</a:t>
            </a:r>
          </a:p>
          <a:p>
            <a:pPr algn="ctr"/>
            <a:r>
              <a:rPr lang="de-DE" sz="2400" b="1" dirty="0">
                <a:solidFill>
                  <a:schemeClr val="accent5"/>
                </a:solidFill>
              </a:rPr>
              <a:t>1</a:t>
            </a:r>
          </a:p>
          <a:p>
            <a:pPr algn="ctr"/>
            <a:r>
              <a:rPr lang="de-DE" sz="2400" b="1" dirty="0">
                <a:solidFill>
                  <a:schemeClr val="accent5"/>
                </a:solidFill>
              </a:rPr>
              <a:t>0</a:t>
            </a:r>
          </a:p>
        </p:txBody>
      </p:sp>
      <p:sp>
        <p:nvSpPr>
          <p:cNvPr id="12" name="Textfeld 11">
            <a:extLst>
              <a:ext uri="{FF2B5EF4-FFF2-40B4-BE49-F238E27FC236}">
                <a16:creationId xmlns:a16="http://schemas.microsoft.com/office/drawing/2014/main" id="{2E5DF6ED-A4F5-BC52-5868-1501255CAA88}"/>
              </a:ext>
            </a:extLst>
          </p:cNvPr>
          <p:cNvSpPr txBox="1"/>
          <p:nvPr/>
        </p:nvSpPr>
        <p:spPr>
          <a:xfrm>
            <a:off x="11152415" y="1690688"/>
            <a:ext cx="609600" cy="4154984"/>
          </a:xfrm>
          <a:prstGeom prst="rect">
            <a:avLst/>
          </a:prstGeom>
          <a:noFill/>
        </p:spPr>
        <p:txBody>
          <a:bodyPr wrap="square" rtlCol="0">
            <a:spAutoFit/>
          </a:bodyPr>
          <a:lstStyle/>
          <a:p>
            <a:pPr algn="ctr"/>
            <a:r>
              <a:rPr lang="de-DE" sz="2400" b="1" dirty="0">
                <a:solidFill>
                  <a:schemeClr val="accent4"/>
                </a:solidFill>
              </a:rPr>
              <a:t>10</a:t>
            </a:r>
          </a:p>
          <a:p>
            <a:pPr algn="ctr"/>
            <a:r>
              <a:rPr lang="de-DE" sz="2400" b="1" dirty="0">
                <a:solidFill>
                  <a:schemeClr val="accent4"/>
                </a:solidFill>
              </a:rPr>
              <a:t>9</a:t>
            </a:r>
          </a:p>
          <a:p>
            <a:pPr algn="ctr"/>
            <a:r>
              <a:rPr lang="de-DE" sz="2400" b="1" dirty="0">
                <a:solidFill>
                  <a:schemeClr val="accent4"/>
                </a:solidFill>
              </a:rPr>
              <a:t>8</a:t>
            </a:r>
          </a:p>
          <a:p>
            <a:pPr algn="ctr"/>
            <a:r>
              <a:rPr lang="de-DE" sz="2400" b="1" dirty="0">
                <a:solidFill>
                  <a:schemeClr val="accent4"/>
                </a:solidFill>
              </a:rPr>
              <a:t>7</a:t>
            </a:r>
          </a:p>
          <a:p>
            <a:pPr algn="ctr"/>
            <a:r>
              <a:rPr lang="de-DE" sz="2400" b="1" dirty="0">
                <a:solidFill>
                  <a:schemeClr val="accent4"/>
                </a:solidFill>
              </a:rPr>
              <a:t>6</a:t>
            </a:r>
          </a:p>
          <a:p>
            <a:pPr algn="ctr"/>
            <a:r>
              <a:rPr lang="de-DE" sz="2400" b="1" dirty="0">
                <a:solidFill>
                  <a:schemeClr val="accent4"/>
                </a:solidFill>
              </a:rPr>
              <a:t>5</a:t>
            </a:r>
          </a:p>
          <a:p>
            <a:pPr algn="ctr"/>
            <a:r>
              <a:rPr lang="de-DE" sz="2400" b="1" dirty="0">
                <a:solidFill>
                  <a:schemeClr val="accent4"/>
                </a:solidFill>
              </a:rPr>
              <a:t>4</a:t>
            </a:r>
          </a:p>
          <a:p>
            <a:pPr algn="ctr"/>
            <a:r>
              <a:rPr lang="de-DE" sz="2400" b="1" dirty="0">
                <a:solidFill>
                  <a:schemeClr val="accent4"/>
                </a:solidFill>
              </a:rPr>
              <a:t>3</a:t>
            </a:r>
          </a:p>
          <a:p>
            <a:pPr algn="ctr"/>
            <a:r>
              <a:rPr lang="de-DE" sz="2400" b="1" dirty="0">
                <a:solidFill>
                  <a:schemeClr val="accent4"/>
                </a:solidFill>
              </a:rPr>
              <a:t>2</a:t>
            </a:r>
          </a:p>
          <a:p>
            <a:pPr algn="ctr"/>
            <a:r>
              <a:rPr lang="de-DE" sz="2400" b="1" dirty="0">
                <a:solidFill>
                  <a:schemeClr val="accent4"/>
                </a:solidFill>
              </a:rPr>
              <a:t>1</a:t>
            </a:r>
          </a:p>
          <a:p>
            <a:pPr algn="ctr"/>
            <a:r>
              <a:rPr lang="de-DE" sz="2400" b="1" dirty="0">
                <a:solidFill>
                  <a:schemeClr val="accent4"/>
                </a:solidFill>
              </a:rPr>
              <a:t>0</a:t>
            </a:r>
          </a:p>
        </p:txBody>
      </p:sp>
      <p:sp>
        <p:nvSpPr>
          <p:cNvPr id="13" name="Textfeld 12">
            <a:extLst>
              <a:ext uri="{FF2B5EF4-FFF2-40B4-BE49-F238E27FC236}">
                <a16:creationId xmlns:a16="http://schemas.microsoft.com/office/drawing/2014/main" id="{66636FE8-3F74-2FC1-DC7B-0551B2DF7046}"/>
              </a:ext>
            </a:extLst>
          </p:cNvPr>
          <p:cNvSpPr txBox="1"/>
          <p:nvPr/>
        </p:nvSpPr>
        <p:spPr>
          <a:xfrm rot="16200000">
            <a:off x="-1749373" y="3522736"/>
            <a:ext cx="4312334" cy="369332"/>
          </a:xfrm>
          <a:prstGeom prst="rect">
            <a:avLst/>
          </a:prstGeom>
          <a:noFill/>
        </p:spPr>
        <p:txBody>
          <a:bodyPr wrap="none" rtlCol="0">
            <a:spAutoFit/>
          </a:bodyPr>
          <a:lstStyle/>
          <a:p>
            <a:r>
              <a:rPr lang="de-DE" b="1" dirty="0">
                <a:solidFill>
                  <a:schemeClr val="accent5"/>
                </a:solidFill>
              </a:rPr>
              <a:t>Zufriedenheit mit meinem Essverhalten</a:t>
            </a:r>
          </a:p>
        </p:txBody>
      </p:sp>
      <p:sp>
        <p:nvSpPr>
          <p:cNvPr id="15" name="Textfeld 14">
            <a:extLst>
              <a:ext uri="{FF2B5EF4-FFF2-40B4-BE49-F238E27FC236}">
                <a16:creationId xmlns:a16="http://schemas.microsoft.com/office/drawing/2014/main" id="{28C4E92F-D909-ECE4-625D-4C5D77F14467}"/>
              </a:ext>
            </a:extLst>
          </p:cNvPr>
          <p:cNvSpPr txBox="1"/>
          <p:nvPr/>
        </p:nvSpPr>
        <p:spPr>
          <a:xfrm rot="5400000">
            <a:off x="9216171" y="3583514"/>
            <a:ext cx="5138073" cy="369332"/>
          </a:xfrm>
          <a:prstGeom prst="rect">
            <a:avLst/>
          </a:prstGeom>
          <a:noFill/>
        </p:spPr>
        <p:txBody>
          <a:bodyPr wrap="none" rtlCol="0">
            <a:spAutoFit/>
          </a:bodyPr>
          <a:lstStyle/>
          <a:p>
            <a:r>
              <a:rPr lang="de-DE" b="1" dirty="0">
                <a:solidFill>
                  <a:schemeClr val="accent4"/>
                </a:solidFill>
              </a:rPr>
              <a:t>Zufriedenheit mit meinem Bewegungsverhalten</a:t>
            </a:r>
          </a:p>
        </p:txBody>
      </p:sp>
      <p:sp>
        <p:nvSpPr>
          <p:cNvPr id="16" name="Textfeld 15">
            <a:extLst>
              <a:ext uri="{FF2B5EF4-FFF2-40B4-BE49-F238E27FC236}">
                <a16:creationId xmlns:a16="http://schemas.microsoft.com/office/drawing/2014/main" id="{CF36F8BC-0094-2024-9DD2-4FE485B6E334}"/>
              </a:ext>
            </a:extLst>
          </p:cNvPr>
          <p:cNvSpPr txBox="1"/>
          <p:nvPr/>
        </p:nvSpPr>
        <p:spPr>
          <a:xfrm>
            <a:off x="838200" y="6012412"/>
            <a:ext cx="881010" cy="369332"/>
          </a:xfrm>
          <a:prstGeom prst="rect">
            <a:avLst/>
          </a:prstGeom>
          <a:noFill/>
        </p:spPr>
        <p:txBody>
          <a:bodyPr wrap="none" rtlCol="0">
            <a:spAutoFit/>
          </a:bodyPr>
          <a:lstStyle/>
          <a:p>
            <a:r>
              <a:rPr lang="de-DE" dirty="0"/>
              <a:t>Woche</a:t>
            </a:r>
          </a:p>
        </p:txBody>
      </p:sp>
      <p:pic>
        <p:nvPicPr>
          <p:cNvPr id="20" name="Grafik 19">
            <a:extLst>
              <a:ext uri="{FF2B5EF4-FFF2-40B4-BE49-F238E27FC236}">
                <a16:creationId xmlns:a16="http://schemas.microsoft.com/office/drawing/2014/main" id="{5223CF71-324E-F4DF-2BC6-07923FE36B7C}"/>
              </a:ext>
            </a:extLst>
          </p:cNvPr>
          <p:cNvPicPr>
            <a:picLocks noChangeAspect="1"/>
          </p:cNvPicPr>
          <p:nvPr/>
        </p:nvPicPr>
        <p:blipFill>
          <a:blip r:embed="rId2"/>
          <a:stretch>
            <a:fillRect/>
          </a:stretch>
        </p:blipFill>
        <p:spPr>
          <a:xfrm>
            <a:off x="690729" y="5522303"/>
            <a:ext cx="11022299" cy="791869"/>
          </a:xfrm>
          <a:prstGeom prst="rect">
            <a:avLst/>
          </a:prstGeom>
        </p:spPr>
      </p:pic>
      <p:sp>
        <p:nvSpPr>
          <p:cNvPr id="21" name="Freihandform: Form 20">
            <a:extLst>
              <a:ext uri="{FF2B5EF4-FFF2-40B4-BE49-F238E27FC236}">
                <a16:creationId xmlns:a16="http://schemas.microsoft.com/office/drawing/2014/main" id="{65777909-FEE9-A493-3015-2A0E18C13FB5}"/>
              </a:ext>
            </a:extLst>
          </p:cNvPr>
          <p:cNvSpPr/>
          <p:nvPr/>
        </p:nvSpPr>
        <p:spPr>
          <a:xfrm>
            <a:off x="963386" y="1856014"/>
            <a:ext cx="10248900" cy="2286000"/>
          </a:xfrm>
          <a:custGeom>
            <a:avLst/>
            <a:gdLst>
              <a:gd name="csX0" fmla="*/ 0 w 10248900"/>
              <a:gd name="csY0" fmla="*/ 2286000 h 2286000"/>
              <a:gd name="csX1" fmla="*/ 65314 w 10248900"/>
              <a:gd name="csY1" fmla="*/ 2231572 h 2286000"/>
              <a:gd name="csX2" fmla="*/ 130628 w 10248900"/>
              <a:gd name="csY2" fmla="*/ 2188029 h 2286000"/>
              <a:gd name="csX3" fmla="*/ 146957 w 10248900"/>
              <a:gd name="csY3" fmla="*/ 2166257 h 2286000"/>
              <a:gd name="csX4" fmla="*/ 163285 w 10248900"/>
              <a:gd name="csY4" fmla="*/ 2155372 h 2286000"/>
              <a:gd name="csX5" fmla="*/ 185057 w 10248900"/>
              <a:gd name="csY5" fmla="*/ 2139043 h 2286000"/>
              <a:gd name="csX6" fmla="*/ 206828 w 10248900"/>
              <a:gd name="csY6" fmla="*/ 2111829 h 2286000"/>
              <a:gd name="csX7" fmla="*/ 266700 w 10248900"/>
              <a:gd name="csY7" fmla="*/ 2051957 h 2286000"/>
              <a:gd name="csX8" fmla="*/ 277585 w 10248900"/>
              <a:gd name="csY8" fmla="*/ 2030186 h 2286000"/>
              <a:gd name="csX9" fmla="*/ 321128 w 10248900"/>
              <a:gd name="csY9" fmla="*/ 1986643 h 2286000"/>
              <a:gd name="csX10" fmla="*/ 342900 w 10248900"/>
              <a:gd name="csY10" fmla="*/ 1948543 h 2286000"/>
              <a:gd name="csX11" fmla="*/ 381000 w 10248900"/>
              <a:gd name="csY11" fmla="*/ 1899557 h 2286000"/>
              <a:gd name="csX12" fmla="*/ 424543 w 10248900"/>
              <a:gd name="csY12" fmla="*/ 1866900 h 2286000"/>
              <a:gd name="csX13" fmla="*/ 457200 w 10248900"/>
              <a:gd name="csY13" fmla="*/ 1845129 h 2286000"/>
              <a:gd name="csX14" fmla="*/ 555171 w 10248900"/>
              <a:gd name="csY14" fmla="*/ 1752600 h 2286000"/>
              <a:gd name="csX15" fmla="*/ 593271 w 10248900"/>
              <a:gd name="csY15" fmla="*/ 1719943 h 2286000"/>
              <a:gd name="csX16" fmla="*/ 664028 w 10248900"/>
              <a:gd name="csY16" fmla="*/ 1654629 h 2286000"/>
              <a:gd name="csX17" fmla="*/ 707571 w 10248900"/>
              <a:gd name="csY17" fmla="*/ 1621972 h 2286000"/>
              <a:gd name="csX18" fmla="*/ 734785 w 10248900"/>
              <a:gd name="csY18" fmla="*/ 1589315 h 2286000"/>
              <a:gd name="csX19" fmla="*/ 794657 w 10248900"/>
              <a:gd name="csY19" fmla="*/ 1545772 h 2286000"/>
              <a:gd name="csX20" fmla="*/ 859971 w 10248900"/>
              <a:gd name="csY20" fmla="*/ 1556657 h 2286000"/>
              <a:gd name="csX21" fmla="*/ 925285 w 10248900"/>
              <a:gd name="csY21" fmla="*/ 1611086 h 2286000"/>
              <a:gd name="csX22" fmla="*/ 952500 w 10248900"/>
              <a:gd name="csY22" fmla="*/ 1643743 h 2286000"/>
              <a:gd name="csX23" fmla="*/ 979714 w 10248900"/>
              <a:gd name="csY23" fmla="*/ 1660072 h 2286000"/>
              <a:gd name="csX24" fmla="*/ 990600 w 10248900"/>
              <a:gd name="csY24" fmla="*/ 1676400 h 2286000"/>
              <a:gd name="csX25" fmla="*/ 1001485 w 10248900"/>
              <a:gd name="csY25" fmla="*/ 1698172 h 2286000"/>
              <a:gd name="csX26" fmla="*/ 1017814 w 10248900"/>
              <a:gd name="csY26" fmla="*/ 1709057 h 2286000"/>
              <a:gd name="csX27" fmla="*/ 1045028 w 10248900"/>
              <a:gd name="csY27" fmla="*/ 1774372 h 2286000"/>
              <a:gd name="csX28" fmla="*/ 1121228 w 10248900"/>
              <a:gd name="csY28" fmla="*/ 1828800 h 2286000"/>
              <a:gd name="csX29" fmla="*/ 1153885 w 10248900"/>
              <a:gd name="csY29" fmla="*/ 1845129 h 2286000"/>
              <a:gd name="csX30" fmla="*/ 1170214 w 10248900"/>
              <a:gd name="csY30" fmla="*/ 1856015 h 2286000"/>
              <a:gd name="csX31" fmla="*/ 1208314 w 10248900"/>
              <a:gd name="csY31" fmla="*/ 1877786 h 2286000"/>
              <a:gd name="csX32" fmla="*/ 1295400 w 10248900"/>
              <a:gd name="csY32" fmla="*/ 1894115 h 2286000"/>
              <a:gd name="csX33" fmla="*/ 1643743 w 10248900"/>
              <a:gd name="csY33" fmla="*/ 1921329 h 2286000"/>
              <a:gd name="csX34" fmla="*/ 1692728 w 10248900"/>
              <a:gd name="csY34" fmla="*/ 1981200 h 2286000"/>
              <a:gd name="csX35" fmla="*/ 1719943 w 10248900"/>
              <a:gd name="csY35" fmla="*/ 2013857 h 2286000"/>
              <a:gd name="csX36" fmla="*/ 1752600 w 10248900"/>
              <a:gd name="csY36" fmla="*/ 2046515 h 2286000"/>
              <a:gd name="csX37" fmla="*/ 1779814 w 10248900"/>
              <a:gd name="csY37" fmla="*/ 2068286 h 2286000"/>
              <a:gd name="csX38" fmla="*/ 1801585 w 10248900"/>
              <a:gd name="csY38" fmla="*/ 2095500 h 2286000"/>
              <a:gd name="csX39" fmla="*/ 1839685 w 10248900"/>
              <a:gd name="csY39" fmla="*/ 2128157 h 2286000"/>
              <a:gd name="csX40" fmla="*/ 1872343 w 10248900"/>
              <a:gd name="csY40" fmla="*/ 2160815 h 2286000"/>
              <a:gd name="csX41" fmla="*/ 1894114 w 10248900"/>
              <a:gd name="csY41" fmla="*/ 2182586 h 2286000"/>
              <a:gd name="csX42" fmla="*/ 1932214 w 10248900"/>
              <a:gd name="csY42" fmla="*/ 2204357 h 2286000"/>
              <a:gd name="csX43" fmla="*/ 1959428 w 10248900"/>
              <a:gd name="csY43" fmla="*/ 2226129 h 2286000"/>
              <a:gd name="csX44" fmla="*/ 1970314 w 10248900"/>
              <a:gd name="csY44" fmla="*/ 2242457 h 2286000"/>
              <a:gd name="csX45" fmla="*/ 2002971 w 10248900"/>
              <a:gd name="csY45" fmla="*/ 2269672 h 2286000"/>
              <a:gd name="csX46" fmla="*/ 2057400 w 10248900"/>
              <a:gd name="csY46" fmla="*/ 2090057 h 2286000"/>
              <a:gd name="csX47" fmla="*/ 2073728 w 10248900"/>
              <a:gd name="csY47" fmla="*/ 2035629 h 2286000"/>
              <a:gd name="csX48" fmla="*/ 2177143 w 10248900"/>
              <a:gd name="csY48" fmla="*/ 1747157 h 2286000"/>
              <a:gd name="csX49" fmla="*/ 2193471 w 10248900"/>
              <a:gd name="csY49" fmla="*/ 1676400 h 2286000"/>
              <a:gd name="csX50" fmla="*/ 2237014 w 10248900"/>
              <a:gd name="csY50" fmla="*/ 1583872 h 2286000"/>
              <a:gd name="csX51" fmla="*/ 2264228 w 10248900"/>
              <a:gd name="csY51" fmla="*/ 1507672 h 2286000"/>
              <a:gd name="csX52" fmla="*/ 2313214 w 10248900"/>
              <a:gd name="csY52" fmla="*/ 1333500 h 2286000"/>
              <a:gd name="csX53" fmla="*/ 2351314 w 10248900"/>
              <a:gd name="csY53" fmla="*/ 1224643 h 2286000"/>
              <a:gd name="csX54" fmla="*/ 2367643 w 10248900"/>
              <a:gd name="csY54" fmla="*/ 1202872 h 2286000"/>
              <a:gd name="csX55" fmla="*/ 2378528 w 10248900"/>
              <a:gd name="csY55" fmla="*/ 1159329 h 2286000"/>
              <a:gd name="csX56" fmla="*/ 2389414 w 10248900"/>
              <a:gd name="csY56" fmla="*/ 1137557 h 2286000"/>
              <a:gd name="csX57" fmla="*/ 2394857 w 10248900"/>
              <a:gd name="csY57" fmla="*/ 1110343 h 2286000"/>
              <a:gd name="csX58" fmla="*/ 2422071 w 10248900"/>
              <a:gd name="csY58" fmla="*/ 1088572 h 2286000"/>
              <a:gd name="csX59" fmla="*/ 2487385 w 10248900"/>
              <a:gd name="csY59" fmla="*/ 1023257 h 2286000"/>
              <a:gd name="csX60" fmla="*/ 2520043 w 10248900"/>
              <a:gd name="csY60" fmla="*/ 996043 h 2286000"/>
              <a:gd name="csX61" fmla="*/ 2569028 w 10248900"/>
              <a:gd name="csY61" fmla="*/ 957943 h 2286000"/>
              <a:gd name="csX62" fmla="*/ 2601685 w 10248900"/>
              <a:gd name="csY62" fmla="*/ 947057 h 2286000"/>
              <a:gd name="csX63" fmla="*/ 2623457 w 10248900"/>
              <a:gd name="csY63" fmla="*/ 936172 h 2286000"/>
              <a:gd name="csX64" fmla="*/ 2672443 w 10248900"/>
              <a:gd name="csY64" fmla="*/ 903515 h 2286000"/>
              <a:gd name="csX65" fmla="*/ 2705100 w 10248900"/>
              <a:gd name="csY65" fmla="*/ 870857 h 2286000"/>
              <a:gd name="csX66" fmla="*/ 2743200 w 10248900"/>
              <a:gd name="csY66" fmla="*/ 838200 h 2286000"/>
              <a:gd name="csX67" fmla="*/ 2770414 w 10248900"/>
              <a:gd name="csY67" fmla="*/ 805543 h 2286000"/>
              <a:gd name="csX68" fmla="*/ 2781300 w 10248900"/>
              <a:gd name="csY68" fmla="*/ 783772 h 2286000"/>
              <a:gd name="csX69" fmla="*/ 2803071 w 10248900"/>
              <a:gd name="csY69" fmla="*/ 772886 h 2286000"/>
              <a:gd name="csX70" fmla="*/ 3064328 w 10248900"/>
              <a:gd name="csY70" fmla="*/ 794657 h 2286000"/>
              <a:gd name="csX71" fmla="*/ 3091543 w 10248900"/>
              <a:gd name="csY71" fmla="*/ 800100 h 2286000"/>
              <a:gd name="csX72" fmla="*/ 3200400 w 10248900"/>
              <a:gd name="csY72" fmla="*/ 778329 h 2286000"/>
              <a:gd name="csX73" fmla="*/ 3238500 w 10248900"/>
              <a:gd name="csY73" fmla="*/ 734786 h 2286000"/>
              <a:gd name="csX74" fmla="*/ 3271157 w 10248900"/>
              <a:gd name="csY74" fmla="*/ 702129 h 2286000"/>
              <a:gd name="csX75" fmla="*/ 3358243 w 10248900"/>
              <a:gd name="csY75" fmla="*/ 620486 h 2286000"/>
              <a:gd name="csX76" fmla="*/ 3429000 w 10248900"/>
              <a:gd name="csY76" fmla="*/ 538843 h 2286000"/>
              <a:gd name="csX77" fmla="*/ 3494314 w 10248900"/>
              <a:gd name="csY77" fmla="*/ 484415 h 2286000"/>
              <a:gd name="csX78" fmla="*/ 3543300 w 10248900"/>
              <a:gd name="csY78" fmla="*/ 440872 h 2286000"/>
              <a:gd name="csX79" fmla="*/ 3586843 w 10248900"/>
              <a:gd name="csY79" fmla="*/ 391886 h 2286000"/>
              <a:gd name="csX80" fmla="*/ 3603171 w 10248900"/>
              <a:gd name="csY80" fmla="*/ 386443 h 2286000"/>
              <a:gd name="csX81" fmla="*/ 3864428 w 10248900"/>
              <a:gd name="csY81" fmla="*/ 391886 h 2286000"/>
              <a:gd name="csX82" fmla="*/ 3907971 w 10248900"/>
              <a:gd name="csY82" fmla="*/ 402772 h 2286000"/>
              <a:gd name="csX83" fmla="*/ 3946071 w 10248900"/>
              <a:gd name="csY83" fmla="*/ 408215 h 2286000"/>
              <a:gd name="csX84" fmla="*/ 4016828 w 10248900"/>
              <a:gd name="csY84" fmla="*/ 468086 h 2286000"/>
              <a:gd name="csX85" fmla="*/ 4120243 w 10248900"/>
              <a:gd name="csY85" fmla="*/ 566057 h 2286000"/>
              <a:gd name="csX86" fmla="*/ 4191000 w 10248900"/>
              <a:gd name="csY86" fmla="*/ 664029 h 2286000"/>
              <a:gd name="csX87" fmla="*/ 4201885 w 10248900"/>
              <a:gd name="csY87" fmla="*/ 696686 h 2286000"/>
              <a:gd name="csX88" fmla="*/ 4218214 w 10248900"/>
              <a:gd name="csY88" fmla="*/ 707572 h 2286000"/>
              <a:gd name="csX89" fmla="*/ 4278085 w 10248900"/>
              <a:gd name="csY89" fmla="*/ 751115 h 2286000"/>
              <a:gd name="csX90" fmla="*/ 4316185 w 10248900"/>
              <a:gd name="csY90" fmla="*/ 767443 h 2286000"/>
              <a:gd name="csX91" fmla="*/ 4343400 w 10248900"/>
              <a:gd name="csY91" fmla="*/ 783772 h 2286000"/>
              <a:gd name="csX92" fmla="*/ 4419600 w 10248900"/>
              <a:gd name="csY92" fmla="*/ 707572 h 2286000"/>
              <a:gd name="csX93" fmla="*/ 4523014 w 10248900"/>
              <a:gd name="csY93" fmla="*/ 571500 h 2286000"/>
              <a:gd name="csX94" fmla="*/ 4561114 w 10248900"/>
              <a:gd name="csY94" fmla="*/ 538843 h 2286000"/>
              <a:gd name="csX95" fmla="*/ 4599214 w 10248900"/>
              <a:gd name="csY95" fmla="*/ 500743 h 2286000"/>
              <a:gd name="csX96" fmla="*/ 4631871 w 10248900"/>
              <a:gd name="csY96" fmla="*/ 473529 h 2286000"/>
              <a:gd name="csX97" fmla="*/ 4642757 w 10248900"/>
              <a:gd name="csY97" fmla="*/ 457200 h 2286000"/>
              <a:gd name="csX98" fmla="*/ 4680857 w 10248900"/>
              <a:gd name="csY98" fmla="*/ 440872 h 2286000"/>
              <a:gd name="csX99" fmla="*/ 4729843 w 10248900"/>
              <a:gd name="csY99" fmla="*/ 424543 h 2286000"/>
              <a:gd name="csX100" fmla="*/ 4746171 w 10248900"/>
              <a:gd name="csY100" fmla="*/ 419100 h 2286000"/>
              <a:gd name="csX101" fmla="*/ 4806043 w 10248900"/>
              <a:gd name="csY101" fmla="*/ 408215 h 2286000"/>
              <a:gd name="csX102" fmla="*/ 5116285 w 10248900"/>
              <a:gd name="csY102" fmla="*/ 419100 h 2286000"/>
              <a:gd name="csX103" fmla="*/ 5165271 w 10248900"/>
              <a:gd name="csY103" fmla="*/ 511629 h 2286000"/>
              <a:gd name="csX104" fmla="*/ 5257800 w 10248900"/>
              <a:gd name="csY104" fmla="*/ 767443 h 2286000"/>
              <a:gd name="csX105" fmla="*/ 5295900 w 10248900"/>
              <a:gd name="csY105" fmla="*/ 881743 h 2286000"/>
              <a:gd name="csX106" fmla="*/ 5328557 w 10248900"/>
              <a:gd name="csY106" fmla="*/ 957943 h 2286000"/>
              <a:gd name="csX107" fmla="*/ 5350328 w 10248900"/>
              <a:gd name="csY107" fmla="*/ 1017815 h 2286000"/>
              <a:gd name="csX108" fmla="*/ 5372100 w 10248900"/>
              <a:gd name="csY108" fmla="*/ 1061357 h 2286000"/>
              <a:gd name="csX109" fmla="*/ 5388428 w 10248900"/>
              <a:gd name="csY109" fmla="*/ 1099457 h 2286000"/>
              <a:gd name="csX110" fmla="*/ 5421085 w 10248900"/>
              <a:gd name="csY110" fmla="*/ 1159329 h 2286000"/>
              <a:gd name="csX111" fmla="*/ 5464628 w 10248900"/>
              <a:gd name="csY111" fmla="*/ 1224643 h 2286000"/>
              <a:gd name="csX112" fmla="*/ 5480957 w 10248900"/>
              <a:gd name="csY112" fmla="*/ 1273629 h 2286000"/>
              <a:gd name="csX113" fmla="*/ 5508171 w 10248900"/>
              <a:gd name="csY113" fmla="*/ 1322615 h 2286000"/>
              <a:gd name="csX114" fmla="*/ 5524500 w 10248900"/>
              <a:gd name="csY114" fmla="*/ 1333500 h 2286000"/>
              <a:gd name="csX115" fmla="*/ 5535385 w 10248900"/>
              <a:gd name="csY115" fmla="*/ 1355272 h 2286000"/>
              <a:gd name="csX116" fmla="*/ 5551714 w 10248900"/>
              <a:gd name="csY116" fmla="*/ 1371600 h 2286000"/>
              <a:gd name="csX117" fmla="*/ 5562600 w 10248900"/>
              <a:gd name="csY117" fmla="*/ 1420586 h 2286000"/>
              <a:gd name="csX118" fmla="*/ 5568043 w 10248900"/>
              <a:gd name="csY118" fmla="*/ 1567543 h 2286000"/>
              <a:gd name="csX119" fmla="*/ 5747657 w 10248900"/>
              <a:gd name="csY119" fmla="*/ 1747157 h 2286000"/>
              <a:gd name="csX120" fmla="*/ 5791200 w 10248900"/>
              <a:gd name="csY120" fmla="*/ 1785257 h 2286000"/>
              <a:gd name="csX121" fmla="*/ 5878285 w 10248900"/>
              <a:gd name="csY121" fmla="*/ 1866900 h 2286000"/>
              <a:gd name="csX122" fmla="*/ 5905500 w 10248900"/>
              <a:gd name="csY122" fmla="*/ 1877786 h 2286000"/>
              <a:gd name="csX123" fmla="*/ 5921828 w 10248900"/>
              <a:gd name="csY123" fmla="*/ 1899557 h 2286000"/>
              <a:gd name="csX124" fmla="*/ 5970814 w 10248900"/>
              <a:gd name="csY124" fmla="*/ 1845129 h 2286000"/>
              <a:gd name="csX125" fmla="*/ 6003471 w 10248900"/>
              <a:gd name="csY125" fmla="*/ 1817915 h 2286000"/>
              <a:gd name="csX126" fmla="*/ 6074228 w 10248900"/>
              <a:gd name="csY126" fmla="*/ 1730829 h 2286000"/>
              <a:gd name="csX127" fmla="*/ 6117771 w 10248900"/>
              <a:gd name="csY127" fmla="*/ 1687286 h 2286000"/>
              <a:gd name="csX128" fmla="*/ 6166757 w 10248900"/>
              <a:gd name="csY128" fmla="*/ 1632857 h 2286000"/>
              <a:gd name="csX129" fmla="*/ 6210300 w 10248900"/>
              <a:gd name="csY129" fmla="*/ 1594757 h 2286000"/>
              <a:gd name="csX130" fmla="*/ 6232071 w 10248900"/>
              <a:gd name="csY130" fmla="*/ 1567543 h 2286000"/>
              <a:gd name="csX131" fmla="*/ 6291943 w 10248900"/>
              <a:gd name="csY131" fmla="*/ 1524000 h 2286000"/>
              <a:gd name="csX132" fmla="*/ 6302828 w 10248900"/>
              <a:gd name="csY132" fmla="*/ 1507672 h 2286000"/>
              <a:gd name="csX133" fmla="*/ 6319157 w 10248900"/>
              <a:gd name="csY133" fmla="*/ 1485900 h 2286000"/>
              <a:gd name="csX134" fmla="*/ 6373585 w 10248900"/>
              <a:gd name="csY134" fmla="*/ 1344386 h 2286000"/>
              <a:gd name="csX135" fmla="*/ 6471557 w 10248900"/>
              <a:gd name="csY135" fmla="*/ 1132115 h 2286000"/>
              <a:gd name="csX136" fmla="*/ 6547757 w 10248900"/>
              <a:gd name="csY136" fmla="*/ 974272 h 2286000"/>
              <a:gd name="csX137" fmla="*/ 6585857 w 10248900"/>
              <a:gd name="csY137" fmla="*/ 919843 h 2286000"/>
              <a:gd name="csX138" fmla="*/ 6602185 w 10248900"/>
              <a:gd name="csY138" fmla="*/ 887186 h 2286000"/>
              <a:gd name="csX139" fmla="*/ 6623957 w 10248900"/>
              <a:gd name="csY139" fmla="*/ 870857 h 2286000"/>
              <a:gd name="csX140" fmla="*/ 6645728 w 10248900"/>
              <a:gd name="csY140" fmla="*/ 849086 h 2286000"/>
              <a:gd name="csX141" fmla="*/ 6683828 w 10248900"/>
              <a:gd name="csY141" fmla="*/ 821872 h 2286000"/>
              <a:gd name="csX142" fmla="*/ 6743700 w 10248900"/>
              <a:gd name="csY142" fmla="*/ 827315 h 2286000"/>
              <a:gd name="csX143" fmla="*/ 7015843 w 10248900"/>
              <a:gd name="csY143" fmla="*/ 957943 h 2286000"/>
              <a:gd name="csX144" fmla="*/ 7113814 w 10248900"/>
              <a:gd name="csY144" fmla="*/ 1028700 h 2286000"/>
              <a:gd name="csX145" fmla="*/ 7233557 w 10248900"/>
              <a:gd name="csY145" fmla="*/ 854529 h 2286000"/>
              <a:gd name="csX146" fmla="*/ 7347857 w 10248900"/>
              <a:gd name="csY146" fmla="*/ 674915 h 2286000"/>
              <a:gd name="csX147" fmla="*/ 7456714 w 10248900"/>
              <a:gd name="csY147" fmla="*/ 489857 h 2286000"/>
              <a:gd name="csX148" fmla="*/ 7500257 w 10248900"/>
              <a:gd name="csY148" fmla="*/ 424543 h 2286000"/>
              <a:gd name="csX149" fmla="*/ 7505700 w 10248900"/>
              <a:gd name="csY149" fmla="*/ 408215 h 2286000"/>
              <a:gd name="csX150" fmla="*/ 7522028 w 10248900"/>
              <a:gd name="csY150" fmla="*/ 402772 h 2286000"/>
              <a:gd name="csX151" fmla="*/ 7598228 w 10248900"/>
              <a:gd name="csY151" fmla="*/ 337457 h 2286000"/>
              <a:gd name="csX152" fmla="*/ 7652657 w 10248900"/>
              <a:gd name="csY152" fmla="*/ 283029 h 2286000"/>
              <a:gd name="csX153" fmla="*/ 7701643 w 10248900"/>
              <a:gd name="csY153" fmla="*/ 228600 h 2286000"/>
              <a:gd name="csX154" fmla="*/ 7756071 w 10248900"/>
              <a:gd name="csY154" fmla="*/ 185057 h 2286000"/>
              <a:gd name="csX155" fmla="*/ 7794171 w 10248900"/>
              <a:gd name="csY155" fmla="*/ 130629 h 2286000"/>
              <a:gd name="csX156" fmla="*/ 7859485 w 10248900"/>
              <a:gd name="csY156" fmla="*/ 70757 h 2286000"/>
              <a:gd name="csX157" fmla="*/ 7881257 w 10248900"/>
              <a:gd name="csY157" fmla="*/ 48986 h 2286000"/>
              <a:gd name="csX158" fmla="*/ 7919357 w 10248900"/>
              <a:gd name="csY158" fmla="*/ 21772 h 2286000"/>
              <a:gd name="csX159" fmla="*/ 8066314 w 10248900"/>
              <a:gd name="csY159" fmla="*/ 0 h 2286000"/>
              <a:gd name="csX160" fmla="*/ 8311243 w 10248900"/>
              <a:gd name="csY160" fmla="*/ 5443 h 2286000"/>
              <a:gd name="csX161" fmla="*/ 8322128 w 10248900"/>
              <a:gd name="csY161" fmla="*/ 27215 h 2286000"/>
              <a:gd name="csX162" fmla="*/ 8458200 w 10248900"/>
              <a:gd name="csY162" fmla="*/ 174172 h 2286000"/>
              <a:gd name="csX163" fmla="*/ 8556171 w 10248900"/>
              <a:gd name="csY163" fmla="*/ 315686 h 2286000"/>
              <a:gd name="csX164" fmla="*/ 8583385 w 10248900"/>
              <a:gd name="csY164" fmla="*/ 353786 h 2286000"/>
              <a:gd name="csX165" fmla="*/ 8599714 w 10248900"/>
              <a:gd name="csY165" fmla="*/ 386443 h 2286000"/>
              <a:gd name="csX166" fmla="*/ 8632371 w 10248900"/>
              <a:gd name="csY166" fmla="*/ 408215 h 2286000"/>
              <a:gd name="csX167" fmla="*/ 8665028 w 10248900"/>
              <a:gd name="csY167" fmla="*/ 435429 h 2286000"/>
              <a:gd name="csX168" fmla="*/ 8681357 w 10248900"/>
              <a:gd name="csY168" fmla="*/ 446315 h 2286000"/>
              <a:gd name="csX169" fmla="*/ 8746671 w 10248900"/>
              <a:gd name="csY169" fmla="*/ 522515 h 2286000"/>
              <a:gd name="csX170" fmla="*/ 8871857 w 10248900"/>
              <a:gd name="csY170" fmla="*/ 718457 h 2286000"/>
              <a:gd name="csX171" fmla="*/ 8937171 w 10248900"/>
              <a:gd name="csY171" fmla="*/ 821872 h 2286000"/>
              <a:gd name="csX172" fmla="*/ 8986157 w 10248900"/>
              <a:gd name="csY172" fmla="*/ 919843 h 2286000"/>
              <a:gd name="csX173" fmla="*/ 9144000 w 10248900"/>
              <a:gd name="csY173" fmla="*/ 1137557 h 2286000"/>
              <a:gd name="csX174" fmla="*/ 9209314 w 10248900"/>
              <a:gd name="csY174" fmla="*/ 1219200 h 2286000"/>
              <a:gd name="csX175" fmla="*/ 9345385 w 10248900"/>
              <a:gd name="csY175" fmla="*/ 1458686 h 2286000"/>
              <a:gd name="csX176" fmla="*/ 9378043 w 10248900"/>
              <a:gd name="csY176" fmla="*/ 1518557 h 2286000"/>
              <a:gd name="csX177" fmla="*/ 9399814 w 10248900"/>
              <a:gd name="csY177" fmla="*/ 1578429 h 2286000"/>
              <a:gd name="csX178" fmla="*/ 9416143 w 10248900"/>
              <a:gd name="csY178" fmla="*/ 1627415 h 2286000"/>
              <a:gd name="csX179" fmla="*/ 9432471 w 10248900"/>
              <a:gd name="csY179" fmla="*/ 1698172 h 2286000"/>
              <a:gd name="csX180" fmla="*/ 9454243 w 10248900"/>
              <a:gd name="csY180" fmla="*/ 1741715 h 2286000"/>
              <a:gd name="csX181" fmla="*/ 9459685 w 10248900"/>
              <a:gd name="csY181" fmla="*/ 1774372 h 2286000"/>
              <a:gd name="csX182" fmla="*/ 9470571 w 10248900"/>
              <a:gd name="csY182" fmla="*/ 1790700 h 2286000"/>
              <a:gd name="csX183" fmla="*/ 9486900 w 10248900"/>
              <a:gd name="csY183" fmla="*/ 1817915 h 2286000"/>
              <a:gd name="csX184" fmla="*/ 9492343 w 10248900"/>
              <a:gd name="csY184" fmla="*/ 1850572 h 2286000"/>
              <a:gd name="csX185" fmla="*/ 9497785 w 10248900"/>
              <a:gd name="csY185" fmla="*/ 1866900 h 2286000"/>
              <a:gd name="csX186" fmla="*/ 9508671 w 10248900"/>
              <a:gd name="csY186" fmla="*/ 1850572 h 2286000"/>
              <a:gd name="csX187" fmla="*/ 9622971 w 10248900"/>
              <a:gd name="csY187" fmla="*/ 1524000 h 2286000"/>
              <a:gd name="csX188" fmla="*/ 9726385 w 10248900"/>
              <a:gd name="csY188" fmla="*/ 1268186 h 2286000"/>
              <a:gd name="csX189" fmla="*/ 9802585 w 10248900"/>
              <a:gd name="csY189" fmla="*/ 1028700 h 2286000"/>
              <a:gd name="csX190" fmla="*/ 9840685 w 10248900"/>
              <a:gd name="csY190" fmla="*/ 941615 h 2286000"/>
              <a:gd name="csX191" fmla="*/ 9857014 w 10248900"/>
              <a:gd name="csY191" fmla="*/ 887186 h 2286000"/>
              <a:gd name="csX192" fmla="*/ 9873343 w 10248900"/>
              <a:gd name="csY192" fmla="*/ 843643 h 2286000"/>
              <a:gd name="csX193" fmla="*/ 9971314 w 10248900"/>
              <a:gd name="csY193" fmla="*/ 647700 h 2286000"/>
              <a:gd name="csX194" fmla="*/ 10025743 w 10248900"/>
              <a:gd name="csY194" fmla="*/ 560615 h 2286000"/>
              <a:gd name="csX195" fmla="*/ 10123714 w 10248900"/>
              <a:gd name="csY195" fmla="*/ 473529 h 2286000"/>
              <a:gd name="csX196" fmla="*/ 10140043 w 10248900"/>
              <a:gd name="csY196" fmla="*/ 462643 h 2286000"/>
              <a:gd name="csX197" fmla="*/ 10167257 w 10248900"/>
              <a:gd name="csY197" fmla="*/ 435429 h 2286000"/>
              <a:gd name="csX198" fmla="*/ 10183585 w 10248900"/>
              <a:gd name="csY198" fmla="*/ 429986 h 2286000"/>
              <a:gd name="csX199" fmla="*/ 10248900 w 10248900"/>
              <a:gd name="csY199" fmla="*/ 429986 h 2286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Lst>
            <a:rect l="l" t="t" r="r" b="b"/>
            <a:pathLst>
              <a:path w="10248900" h="2286000">
                <a:moveTo>
                  <a:pt x="0" y="2286000"/>
                </a:moveTo>
                <a:cubicBezTo>
                  <a:pt x="57528" y="2251484"/>
                  <a:pt x="-5585" y="2292343"/>
                  <a:pt x="65314" y="2231572"/>
                </a:cubicBezTo>
                <a:cubicBezTo>
                  <a:pt x="86077" y="2213775"/>
                  <a:pt x="107617" y="2201835"/>
                  <a:pt x="130628" y="2188029"/>
                </a:cubicBezTo>
                <a:cubicBezTo>
                  <a:pt x="136071" y="2180772"/>
                  <a:pt x="140542" y="2172672"/>
                  <a:pt x="146957" y="2166257"/>
                </a:cubicBezTo>
                <a:cubicBezTo>
                  <a:pt x="151582" y="2161632"/>
                  <a:pt x="157962" y="2159174"/>
                  <a:pt x="163285" y="2155372"/>
                </a:cubicBezTo>
                <a:cubicBezTo>
                  <a:pt x="170667" y="2150099"/>
                  <a:pt x="178642" y="2145458"/>
                  <a:pt x="185057" y="2139043"/>
                </a:cubicBezTo>
                <a:cubicBezTo>
                  <a:pt x="193271" y="2130829"/>
                  <a:pt x="198883" y="2120304"/>
                  <a:pt x="206828" y="2111829"/>
                </a:cubicBezTo>
                <a:cubicBezTo>
                  <a:pt x="226131" y="2091239"/>
                  <a:pt x="266700" y="2051957"/>
                  <a:pt x="266700" y="2051957"/>
                </a:cubicBezTo>
                <a:cubicBezTo>
                  <a:pt x="270328" y="2044700"/>
                  <a:pt x="272391" y="2036419"/>
                  <a:pt x="277585" y="2030186"/>
                </a:cubicBezTo>
                <a:cubicBezTo>
                  <a:pt x="290726" y="2014417"/>
                  <a:pt x="321128" y="1986643"/>
                  <a:pt x="321128" y="1986643"/>
                </a:cubicBezTo>
                <a:cubicBezTo>
                  <a:pt x="329939" y="1951402"/>
                  <a:pt x="319737" y="1976338"/>
                  <a:pt x="342900" y="1948543"/>
                </a:cubicBezTo>
                <a:cubicBezTo>
                  <a:pt x="356143" y="1932651"/>
                  <a:pt x="364451" y="1911969"/>
                  <a:pt x="381000" y="1899557"/>
                </a:cubicBezTo>
                <a:cubicBezTo>
                  <a:pt x="395514" y="1888671"/>
                  <a:pt x="409447" y="1876964"/>
                  <a:pt x="424543" y="1866900"/>
                </a:cubicBezTo>
                <a:cubicBezTo>
                  <a:pt x="435429" y="1859643"/>
                  <a:pt x="447354" y="1853744"/>
                  <a:pt x="457200" y="1845129"/>
                </a:cubicBezTo>
                <a:cubicBezTo>
                  <a:pt x="491005" y="1815549"/>
                  <a:pt x="522113" y="1783013"/>
                  <a:pt x="555171" y="1752600"/>
                </a:cubicBezTo>
                <a:cubicBezTo>
                  <a:pt x="567481" y="1741275"/>
                  <a:pt x="581443" y="1731771"/>
                  <a:pt x="593271" y="1719943"/>
                </a:cubicBezTo>
                <a:cubicBezTo>
                  <a:pt x="680646" y="1632568"/>
                  <a:pt x="586603" y="1724312"/>
                  <a:pt x="664028" y="1654629"/>
                </a:cubicBezTo>
                <a:cubicBezTo>
                  <a:pt x="698414" y="1623682"/>
                  <a:pt x="671184" y="1640165"/>
                  <a:pt x="707571" y="1621972"/>
                </a:cubicBezTo>
                <a:cubicBezTo>
                  <a:pt x="716642" y="1611086"/>
                  <a:pt x="724121" y="1598646"/>
                  <a:pt x="734785" y="1589315"/>
                </a:cubicBezTo>
                <a:cubicBezTo>
                  <a:pt x="753356" y="1573065"/>
                  <a:pt x="794657" y="1545772"/>
                  <a:pt x="794657" y="1545772"/>
                </a:cubicBezTo>
                <a:cubicBezTo>
                  <a:pt x="816205" y="1513449"/>
                  <a:pt x="801519" y="1523777"/>
                  <a:pt x="859971" y="1556657"/>
                </a:cubicBezTo>
                <a:cubicBezTo>
                  <a:pt x="890346" y="1573743"/>
                  <a:pt x="901134" y="1584740"/>
                  <a:pt x="925285" y="1611086"/>
                </a:cubicBezTo>
                <a:cubicBezTo>
                  <a:pt x="934860" y="1621532"/>
                  <a:pt x="941967" y="1634264"/>
                  <a:pt x="952500" y="1643743"/>
                </a:cubicBezTo>
                <a:cubicBezTo>
                  <a:pt x="960363" y="1650820"/>
                  <a:pt x="970643" y="1654629"/>
                  <a:pt x="979714" y="1660072"/>
                </a:cubicBezTo>
                <a:cubicBezTo>
                  <a:pt x="983343" y="1665515"/>
                  <a:pt x="987355" y="1670720"/>
                  <a:pt x="990600" y="1676400"/>
                </a:cubicBezTo>
                <a:cubicBezTo>
                  <a:pt x="994626" y="1683445"/>
                  <a:pt x="996291" y="1691939"/>
                  <a:pt x="1001485" y="1698172"/>
                </a:cubicBezTo>
                <a:cubicBezTo>
                  <a:pt x="1005673" y="1703197"/>
                  <a:pt x="1012371" y="1705429"/>
                  <a:pt x="1017814" y="1709057"/>
                </a:cubicBezTo>
                <a:cubicBezTo>
                  <a:pt x="1022871" y="1724229"/>
                  <a:pt x="1033832" y="1762243"/>
                  <a:pt x="1045028" y="1774372"/>
                </a:cubicBezTo>
                <a:cubicBezTo>
                  <a:pt x="1060881" y="1791546"/>
                  <a:pt x="1097490" y="1815852"/>
                  <a:pt x="1121228" y="1828800"/>
                </a:cubicBezTo>
                <a:cubicBezTo>
                  <a:pt x="1131913" y="1834628"/>
                  <a:pt x="1143246" y="1839218"/>
                  <a:pt x="1153885" y="1845129"/>
                </a:cubicBezTo>
                <a:cubicBezTo>
                  <a:pt x="1159603" y="1848306"/>
                  <a:pt x="1164534" y="1852769"/>
                  <a:pt x="1170214" y="1856015"/>
                </a:cubicBezTo>
                <a:cubicBezTo>
                  <a:pt x="1218554" y="1883637"/>
                  <a:pt x="1168530" y="1851263"/>
                  <a:pt x="1208314" y="1877786"/>
                </a:cubicBezTo>
                <a:cubicBezTo>
                  <a:pt x="1232280" y="1925715"/>
                  <a:pt x="1205799" y="1889520"/>
                  <a:pt x="1295400" y="1894115"/>
                </a:cubicBezTo>
                <a:cubicBezTo>
                  <a:pt x="1411715" y="1900080"/>
                  <a:pt x="1527629" y="1912258"/>
                  <a:pt x="1643743" y="1921329"/>
                </a:cubicBezTo>
                <a:lnTo>
                  <a:pt x="1692728" y="1981200"/>
                </a:lnTo>
                <a:cubicBezTo>
                  <a:pt x="1701736" y="1992138"/>
                  <a:pt x="1709923" y="2003837"/>
                  <a:pt x="1719943" y="2013857"/>
                </a:cubicBezTo>
                <a:cubicBezTo>
                  <a:pt x="1730829" y="2024743"/>
                  <a:pt x="1741209" y="2036159"/>
                  <a:pt x="1752600" y="2046515"/>
                </a:cubicBezTo>
                <a:cubicBezTo>
                  <a:pt x="1761196" y="2054329"/>
                  <a:pt x="1771600" y="2060072"/>
                  <a:pt x="1779814" y="2068286"/>
                </a:cubicBezTo>
                <a:cubicBezTo>
                  <a:pt x="1788028" y="2076500"/>
                  <a:pt x="1793867" y="2086817"/>
                  <a:pt x="1801585" y="2095500"/>
                </a:cubicBezTo>
                <a:cubicBezTo>
                  <a:pt x="1820783" y="2117098"/>
                  <a:pt x="1819405" y="2114638"/>
                  <a:pt x="1839685" y="2128157"/>
                </a:cubicBezTo>
                <a:cubicBezTo>
                  <a:pt x="1860005" y="2168798"/>
                  <a:pt x="1837508" y="2134689"/>
                  <a:pt x="1872343" y="2160815"/>
                </a:cubicBezTo>
                <a:cubicBezTo>
                  <a:pt x="1880553" y="2166973"/>
                  <a:pt x="1886390" y="2175828"/>
                  <a:pt x="1894114" y="2182586"/>
                </a:cubicBezTo>
                <a:cubicBezTo>
                  <a:pt x="1914393" y="2200331"/>
                  <a:pt x="1911125" y="2197329"/>
                  <a:pt x="1932214" y="2204357"/>
                </a:cubicBezTo>
                <a:cubicBezTo>
                  <a:pt x="1941285" y="2211614"/>
                  <a:pt x="1951213" y="2217914"/>
                  <a:pt x="1959428" y="2226129"/>
                </a:cubicBezTo>
                <a:cubicBezTo>
                  <a:pt x="1964053" y="2230754"/>
                  <a:pt x="1966126" y="2237432"/>
                  <a:pt x="1970314" y="2242457"/>
                </a:cubicBezTo>
                <a:cubicBezTo>
                  <a:pt x="1983411" y="2258173"/>
                  <a:pt x="1986916" y="2258968"/>
                  <a:pt x="2002971" y="2269672"/>
                </a:cubicBezTo>
                <a:cubicBezTo>
                  <a:pt x="2065631" y="2050361"/>
                  <a:pt x="2009372" y="2241002"/>
                  <a:pt x="2057400" y="2090057"/>
                </a:cubicBezTo>
                <a:cubicBezTo>
                  <a:pt x="2063143" y="2072007"/>
                  <a:pt x="2067483" y="2053511"/>
                  <a:pt x="2073728" y="2035629"/>
                </a:cubicBezTo>
                <a:cubicBezTo>
                  <a:pt x="2107405" y="1939190"/>
                  <a:pt x="2154174" y="1846691"/>
                  <a:pt x="2177143" y="1747157"/>
                </a:cubicBezTo>
                <a:cubicBezTo>
                  <a:pt x="2182586" y="1723571"/>
                  <a:pt x="2186821" y="1699674"/>
                  <a:pt x="2193471" y="1676400"/>
                </a:cubicBezTo>
                <a:cubicBezTo>
                  <a:pt x="2212477" y="1609879"/>
                  <a:pt x="2206950" y="1653020"/>
                  <a:pt x="2237014" y="1583872"/>
                </a:cubicBezTo>
                <a:cubicBezTo>
                  <a:pt x="2247768" y="1559137"/>
                  <a:pt x="2256375" y="1533475"/>
                  <a:pt x="2264228" y="1507672"/>
                </a:cubicBezTo>
                <a:cubicBezTo>
                  <a:pt x="2281788" y="1449975"/>
                  <a:pt x="2296476" y="1391441"/>
                  <a:pt x="2313214" y="1333500"/>
                </a:cubicBezTo>
                <a:cubicBezTo>
                  <a:pt x="2321407" y="1305141"/>
                  <a:pt x="2335142" y="1254290"/>
                  <a:pt x="2351314" y="1224643"/>
                </a:cubicBezTo>
                <a:cubicBezTo>
                  <a:pt x="2355658" y="1216679"/>
                  <a:pt x="2362200" y="1210129"/>
                  <a:pt x="2367643" y="1202872"/>
                </a:cubicBezTo>
                <a:cubicBezTo>
                  <a:pt x="2371271" y="1188358"/>
                  <a:pt x="2373797" y="1173522"/>
                  <a:pt x="2378528" y="1159329"/>
                </a:cubicBezTo>
                <a:cubicBezTo>
                  <a:pt x="2381094" y="1151631"/>
                  <a:pt x="2386848" y="1145255"/>
                  <a:pt x="2389414" y="1137557"/>
                </a:cubicBezTo>
                <a:cubicBezTo>
                  <a:pt x="2392339" y="1128781"/>
                  <a:pt x="2389725" y="1118040"/>
                  <a:pt x="2394857" y="1110343"/>
                </a:cubicBezTo>
                <a:cubicBezTo>
                  <a:pt x="2401301" y="1100677"/>
                  <a:pt x="2413612" y="1096534"/>
                  <a:pt x="2422071" y="1088572"/>
                </a:cubicBezTo>
                <a:cubicBezTo>
                  <a:pt x="2444492" y="1067470"/>
                  <a:pt x="2463731" y="1042968"/>
                  <a:pt x="2487385" y="1023257"/>
                </a:cubicBezTo>
                <a:cubicBezTo>
                  <a:pt x="2498271" y="1014186"/>
                  <a:pt x="2509452" y="1005457"/>
                  <a:pt x="2520043" y="996043"/>
                </a:cubicBezTo>
                <a:cubicBezTo>
                  <a:pt x="2543083" y="975564"/>
                  <a:pt x="2534283" y="975316"/>
                  <a:pt x="2569028" y="957943"/>
                </a:cubicBezTo>
                <a:cubicBezTo>
                  <a:pt x="2579291" y="952811"/>
                  <a:pt x="2591031" y="951318"/>
                  <a:pt x="2601685" y="947057"/>
                </a:cubicBezTo>
                <a:cubicBezTo>
                  <a:pt x="2609218" y="944044"/>
                  <a:pt x="2616200" y="939800"/>
                  <a:pt x="2623457" y="936172"/>
                </a:cubicBezTo>
                <a:cubicBezTo>
                  <a:pt x="2698450" y="861176"/>
                  <a:pt x="2591609" y="962303"/>
                  <a:pt x="2672443" y="903515"/>
                </a:cubicBezTo>
                <a:cubicBezTo>
                  <a:pt x="2684893" y="894460"/>
                  <a:pt x="2693788" y="881299"/>
                  <a:pt x="2705100" y="870857"/>
                </a:cubicBezTo>
                <a:cubicBezTo>
                  <a:pt x="2717391" y="859511"/>
                  <a:pt x="2731372" y="850028"/>
                  <a:pt x="2743200" y="838200"/>
                </a:cubicBezTo>
                <a:cubicBezTo>
                  <a:pt x="2753220" y="828180"/>
                  <a:pt x="2762288" y="817151"/>
                  <a:pt x="2770414" y="805543"/>
                </a:cubicBezTo>
                <a:cubicBezTo>
                  <a:pt x="2775067" y="798896"/>
                  <a:pt x="2775563" y="789509"/>
                  <a:pt x="2781300" y="783772"/>
                </a:cubicBezTo>
                <a:cubicBezTo>
                  <a:pt x="2787037" y="778035"/>
                  <a:pt x="2795814" y="776515"/>
                  <a:pt x="2803071" y="772886"/>
                </a:cubicBezTo>
                <a:cubicBezTo>
                  <a:pt x="2873205" y="778018"/>
                  <a:pt x="2980914" y="780756"/>
                  <a:pt x="3064328" y="794657"/>
                </a:cubicBezTo>
                <a:cubicBezTo>
                  <a:pt x="3073453" y="796178"/>
                  <a:pt x="3082471" y="798286"/>
                  <a:pt x="3091543" y="800100"/>
                </a:cubicBezTo>
                <a:cubicBezTo>
                  <a:pt x="3127829" y="792843"/>
                  <a:pt x="3166585" y="793358"/>
                  <a:pt x="3200400" y="778329"/>
                </a:cubicBezTo>
                <a:cubicBezTo>
                  <a:pt x="3218024" y="770496"/>
                  <a:pt x="3225377" y="748919"/>
                  <a:pt x="3238500" y="734786"/>
                </a:cubicBezTo>
                <a:cubicBezTo>
                  <a:pt x="3248975" y="723505"/>
                  <a:pt x="3259845" y="712571"/>
                  <a:pt x="3271157" y="702129"/>
                </a:cubicBezTo>
                <a:cubicBezTo>
                  <a:pt x="3324785" y="652626"/>
                  <a:pt x="3300197" y="683809"/>
                  <a:pt x="3358243" y="620486"/>
                </a:cubicBezTo>
                <a:cubicBezTo>
                  <a:pt x="3382578" y="593939"/>
                  <a:pt x="3403535" y="564308"/>
                  <a:pt x="3429000" y="538843"/>
                </a:cubicBezTo>
                <a:cubicBezTo>
                  <a:pt x="3449039" y="518804"/>
                  <a:pt x="3473677" y="503838"/>
                  <a:pt x="3494314" y="484415"/>
                </a:cubicBezTo>
                <a:cubicBezTo>
                  <a:pt x="3545735" y="436018"/>
                  <a:pt x="3497967" y="463537"/>
                  <a:pt x="3543300" y="440872"/>
                </a:cubicBezTo>
                <a:cubicBezTo>
                  <a:pt x="3561163" y="414077"/>
                  <a:pt x="3560804" y="406766"/>
                  <a:pt x="3586843" y="391886"/>
                </a:cubicBezTo>
                <a:cubicBezTo>
                  <a:pt x="3591824" y="389040"/>
                  <a:pt x="3597728" y="388257"/>
                  <a:pt x="3603171" y="386443"/>
                </a:cubicBezTo>
                <a:cubicBezTo>
                  <a:pt x="3690257" y="388257"/>
                  <a:pt x="3777448" y="387226"/>
                  <a:pt x="3864428" y="391886"/>
                </a:cubicBezTo>
                <a:cubicBezTo>
                  <a:pt x="3879368" y="392686"/>
                  <a:pt x="3893300" y="399838"/>
                  <a:pt x="3907971" y="402772"/>
                </a:cubicBezTo>
                <a:cubicBezTo>
                  <a:pt x="3920551" y="405288"/>
                  <a:pt x="3933371" y="406401"/>
                  <a:pt x="3946071" y="408215"/>
                </a:cubicBezTo>
                <a:cubicBezTo>
                  <a:pt x="3987931" y="422166"/>
                  <a:pt x="3953026" y="407828"/>
                  <a:pt x="4016828" y="468086"/>
                </a:cubicBezTo>
                <a:cubicBezTo>
                  <a:pt x="4041472" y="491361"/>
                  <a:pt x="4105474" y="541441"/>
                  <a:pt x="4120243" y="566057"/>
                </a:cubicBezTo>
                <a:cubicBezTo>
                  <a:pt x="4162823" y="637024"/>
                  <a:pt x="4138967" y="604563"/>
                  <a:pt x="4191000" y="664029"/>
                </a:cubicBezTo>
                <a:cubicBezTo>
                  <a:pt x="4194628" y="674915"/>
                  <a:pt x="4195804" y="686956"/>
                  <a:pt x="4201885" y="696686"/>
                </a:cubicBezTo>
                <a:cubicBezTo>
                  <a:pt x="4205352" y="702233"/>
                  <a:pt x="4213188" y="703384"/>
                  <a:pt x="4218214" y="707572"/>
                </a:cubicBezTo>
                <a:cubicBezTo>
                  <a:pt x="4255558" y="738691"/>
                  <a:pt x="4208199" y="713842"/>
                  <a:pt x="4278085" y="751115"/>
                </a:cubicBezTo>
                <a:cubicBezTo>
                  <a:pt x="4290277" y="757617"/>
                  <a:pt x="4303827" y="761264"/>
                  <a:pt x="4316185" y="767443"/>
                </a:cubicBezTo>
                <a:cubicBezTo>
                  <a:pt x="4325647" y="772174"/>
                  <a:pt x="4334328" y="778329"/>
                  <a:pt x="4343400" y="783772"/>
                </a:cubicBezTo>
                <a:cubicBezTo>
                  <a:pt x="4368800" y="758372"/>
                  <a:pt x="4396397" y="734994"/>
                  <a:pt x="4419600" y="707572"/>
                </a:cubicBezTo>
                <a:cubicBezTo>
                  <a:pt x="4456399" y="664082"/>
                  <a:pt x="4479759" y="608575"/>
                  <a:pt x="4523014" y="571500"/>
                </a:cubicBezTo>
                <a:cubicBezTo>
                  <a:pt x="4535714" y="560614"/>
                  <a:pt x="4548857" y="550225"/>
                  <a:pt x="4561114" y="538843"/>
                </a:cubicBezTo>
                <a:cubicBezTo>
                  <a:pt x="4574275" y="526622"/>
                  <a:pt x="4586017" y="512925"/>
                  <a:pt x="4599214" y="500743"/>
                </a:cubicBezTo>
                <a:cubicBezTo>
                  <a:pt x="4609626" y="491132"/>
                  <a:pt x="4621851" y="483549"/>
                  <a:pt x="4631871" y="473529"/>
                </a:cubicBezTo>
                <a:cubicBezTo>
                  <a:pt x="4636497" y="468903"/>
                  <a:pt x="4637314" y="460829"/>
                  <a:pt x="4642757" y="457200"/>
                </a:cubicBezTo>
                <a:cubicBezTo>
                  <a:pt x="4654254" y="449536"/>
                  <a:pt x="4667920" y="445723"/>
                  <a:pt x="4680857" y="440872"/>
                </a:cubicBezTo>
                <a:cubicBezTo>
                  <a:pt x="4696973" y="434829"/>
                  <a:pt x="4713514" y="429986"/>
                  <a:pt x="4729843" y="424543"/>
                </a:cubicBezTo>
                <a:cubicBezTo>
                  <a:pt x="4735286" y="422729"/>
                  <a:pt x="4740526" y="420126"/>
                  <a:pt x="4746171" y="419100"/>
                </a:cubicBezTo>
                <a:lnTo>
                  <a:pt x="4806043" y="408215"/>
                </a:lnTo>
                <a:cubicBezTo>
                  <a:pt x="4909457" y="411843"/>
                  <a:pt x="5016846" y="390474"/>
                  <a:pt x="5116285" y="419100"/>
                </a:cubicBezTo>
                <a:cubicBezTo>
                  <a:pt x="5149822" y="428754"/>
                  <a:pt x="5152136" y="479297"/>
                  <a:pt x="5165271" y="511629"/>
                </a:cubicBezTo>
                <a:cubicBezTo>
                  <a:pt x="5199400" y="595639"/>
                  <a:pt x="5227620" y="681935"/>
                  <a:pt x="5257800" y="767443"/>
                </a:cubicBezTo>
                <a:cubicBezTo>
                  <a:pt x="5271166" y="805314"/>
                  <a:pt x="5280080" y="844829"/>
                  <a:pt x="5295900" y="881743"/>
                </a:cubicBezTo>
                <a:cubicBezTo>
                  <a:pt x="5306786" y="907143"/>
                  <a:pt x="5318294" y="932285"/>
                  <a:pt x="5328557" y="957943"/>
                </a:cubicBezTo>
                <a:cubicBezTo>
                  <a:pt x="5336444" y="977660"/>
                  <a:pt x="5342087" y="998243"/>
                  <a:pt x="5350328" y="1017815"/>
                </a:cubicBezTo>
                <a:cubicBezTo>
                  <a:pt x="5356625" y="1032771"/>
                  <a:pt x="5365238" y="1046652"/>
                  <a:pt x="5372100" y="1061357"/>
                </a:cubicBezTo>
                <a:cubicBezTo>
                  <a:pt x="5377943" y="1073878"/>
                  <a:pt x="5382249" y="1087099"/>
                  <a:pt x="5388428" y="1099457"/>
                </a:cubicBezTo>
                <a:cubicBezTo>
                  <a:pt x="5398594" y="1119790"/>
                  <a:pt x="5409265" y="1139910"/>
                  <a:pt x="5421085" y="1159329"/>
                </a:cubicBezTo>
                <a:cubicBezTo>
                  <a:pt x="5434690" y="1181680"/>
                  <a:pt x="5452487" y="1201464"/>
                  <a:pt x="5464628" y="1224643"/>
                </a:cubicBezTo>
                <a:cubicBezTo>
                  <a:pt x="5472615" y="1239890"/>
                  <a:pt x="5474565" y="1257648"/>
                  <a:pt x="5480957" y="1273629"/>
                </a:cubicBezTo>
                <a:cubicBezTo>
                  <a:pt x="5482855" y="1278375"/>
                  <a:pt x="5499862" y="1314307"/>
                  <a:pt x="5508171" y="1322615"/>
                </a:cubicBezTo>
                <a:cubicBezTo>
                  <a:pt x="5512797" y="1327240"/>
                  <a:pt x="5519057" y="1329872"/>
                  <a:pt x="5524500" y="1333500"/>
                </a:cubicBezTo>
                <a:cubicBezTo>
                  <a:pt x="5528128" y="1340757"/>
                  <a:pt x="5530669" y="1348670"/>
                  <a:pt x="5535385" y="1355272"/>
                </a:cubicBezTo>
                <a:cubicBezTo>
                  <a:pt x="5539859" y="1361536"/>
                  <a:pt x="5547895" y="1364917"/>
                  <a:pt x="5551714" y="1371600"/>
                </a:cubicBezTo>
                <a:cubicBezTo>
                  <a:pt x="5554079" y="1375738"/>
                  <a:pt x="5562271" y="1418942"/>
                  <a:pt x="5562600" y="1420586"/>
                </a:cubicBezTo>
                <a:cubicBezTo>
                  <a:pt x="5564414" y="1469572"/>
                  <a:pt x="5543876" y="1524895"/>
                  <a:pt x="5568043" y="1567543"/>
                </a:cubicBezTo>
                <a:cubicBezTo>
                  <a:pt x="5609787" y="1641209"/>
                  <a:pt x="5683936" y="1691401"/>
                  <a:pt x="5747657" y="1747157"/>
                </a:cubicBezTo>
                <a:cubicBezTo>
                  <a:pt x="5762171" y="1759857"/>
                  <a:pt x="5777179" y="1772015"/>
                  <a:pt x="5791200" y="1785257"/>
                </a:cubicBezTo>
                <a:cubicBezTo>
                  <a:pt x="5806648" y="1799847"/>
                  <a:pt x="5852978" y="1850796"/>
                  <a:pt x="5878285" y="1866900"/>
                </a:cubicBezTo>
                <a:cubicBezTo>
                  <a:pt x="5886528" y="1872145"/>
                  <a:pt x="5896428" y="1874157"/>
                  <a:pt x="5905500" y="1877786"/>
                </a:cubicBezTo>
                <a:cubicBezTo>
                  <a:pt x="5910943" y="1885043"/>
                  <a:pt x="5912757" y="1899557"/>
                  <a:pt x="5921828" y="1899557"/>
                </a:cubicBezTo>
                <a:cubicBezTo>
                  <a:pt x="5941149" y="1899557"/>
                  <a:pt x="5962994" y="1853731"/>
                  <a:pt x="5970814" y="1845129"/>
                </a:cubicBezTo>
                <a:cubicBezTo>
                  <a:pt x="5980346" y="1834644"/>
                  <a:pt x="5993964" y="1828423"/>
                  <a:pt x="6003471" y="1817915"/>
                </a:cubicBezTo>
                <a:cubicBezTo>
                  <a:pt x="6028565" y="1790180"/>
                  <a:pt x="6047780" y="1757277"/>
                  <a:pt x="6074228" y="1730829"/>
                </a:cubicBezTo>
                <a:cubicBezTo>
                  <a:pt x="6088742" y="1716315"/>
                  <a:pt x="6103677" y="1702209"/>
                  <a:pt x="6117771" y="1687286"/>
                </a:cubicBezTo>
                <a:cubicBezTo>
                  <a:pt x="6134531" y="1669540"/>
                  <a:pt x="6149497" y="1650117"/>
                  <a:pt x="6166757" y="1632857"/>
                </a:cubicBezTo>
                <a:cubicBezTo>
                  <a:pt x="6180394" y="1619220"/>
                  <a:pt x="6196663" y="1608394"/>
                  <a:pt x="6210300" y="1594757"/>
                </a:cubicBezTo>
                <a:cubicBezTo>
                  <a:pt x="6218514" y="1586543"/>
                  <a:pt x="6223857" y="1575757"/>
                  <a:pt x="6232071" y="1567543"/>
                </a:cubicBezTo>
                <a:cubicBezTo>
                  <a:pt x="6247042" y="1552572"/>
                  <a:pt x="6274913" y="1535353"/>
                  <a:pt x="6291943" y="1524000"/>
                </a:cubicBezTo>
                <a:cubicBezTo>
                  <a:pt x="6295571" y="1518557"/>
                  <a:pt x="6299026" y="1512995"/>
                  <a:pt x="6302828" y="1507672"/>
                </a:cubicBezTo>
                <a:cubicBezTo>
                  <a:pt x="6308101" y="1500290"/>
                  <a:pt x="6315550" y="1494224"/>
                  <a:pt x="6319157" y="1485900"/>
                </a:cubicBezTo>
                <a:cubicBezTo>
                  <a:pt x="6339252" y="1439527"/>
                  <a:pt x="6354209" y="1391064"/>
                  <a:pt x="6373585" y="1344386"/>
                </a:cubicBezTo>
                <a:cubicBezTo>
                  <a:pt x="6477083" y="1095051"/>
                  <a:pt x="6402078" y="1281763"/>
                  <a:pt x="6471557" y="1132115"/>
                </a:cubicBezTo>
                <a:cubicBezTo>
                  <a:pt x="6506648" y="1056534"/>
                  <a:pt x="6506256" y="1042452"/>
                  <a:pt x="6547757" y="974272"/>
                </a:cubicBezTo>
                <a:cubicBezTo>
                  <a:pt x="6559272" y="955355"/>
                  <a:pt x="6574120" y="938623"/>
                  <a:pt x="6585857" y="919843"/>
                </a:cubicBezTo>
                <a:cubicBezTo>
                  <a:pt x="6592307" y="909522"/>
                  <a:pt x="6594713" y="896793"/>
                  <a:pt x="6602185" y="887186"/>
                </a:cubicBezTo>
                <a:cubicBezTo>
                  <a:pt x="6607754" y="880025"/>
                  <a:pt x="6617130" y="876831"/>
                  <a:pt x="6623957" y="870857"/>
                </a:cubicBezTo>
                <a:cubicBezTo>
                  <a:pt x="6631681" y="864099"/>
                  <a:pt x="6638004" y="855844"/>
                  <a:pt x="6645728" y="849086"/>
                </a:cubicBezTo>
                <a:cubicBezTo>
                  <a:pt x="6656532" y="839633"/>
                  <a:pt x="6671634" y="830001"/>
                  <a:pt x="6683828" y="821872"/>
                </a:cubicBezTo>
                <a:cubicBezTo>
                  <a:pt x="6703785" y="823686"/>
                  <a:pt x="6724921" y="820319"/>
                  <a:pt x="6743700" y="827315"/>
                </a:cubicBezTo>
                <a:cubicBezTo>
                  <a:pt x="6763407" y="834657"/>
                  <a:pt x="6950948" y="910746"/>
                  <a:pt x="7015843" y="957943"/>
                </a:cubicBezTo>
                <a:cubicBezTo>
                  <a:pt x="7125350" y="1037585"/>
                  <a:pt x="7040845" y="992217"/>
                  <a:pt x="7113814" y="1028700"/>
                </a:cubicBezTo>
                <a:cubicBezTo>
                  <a:pt x="7165559" y="1106318"/>
                  <a:pt x="7118208" y="1045839"/>
                  <a:pt x="7233557" y="854529"/>
                </a:cubicBezTo>
                <a:cubicBezTo>
                  <a:pt x="7270200" y="793755"/>
                  <a:pt x="7315117" y="737877"/>
                  <a:pt x="7347857" y="674915"/>
                </a:cubicBezTo>
                <a:cubicBezTo>
                  <a:pt x="7490041" y="401482"/>
                  <a:pt x="7362187" y="627352"/>
                  <a:pt x="7456714" y="489857"/>
                </a:cubicBezTo>
                <a:cubicBezTo>
                  <a:pt x="7524012" y="391969"/>
                  <a:pt x="7437767" y="502653"/>
                  <a:pt x="7500257" y="424543"/>
                </a:cubicBezTo>
                <a:cubicBezTo>
                  <a:pt x="7502071" y="419100"/>
                  <a:pt x="7501643" y="412272"/>
                  <a:pt x="7505700" y="408215"/>
                </a:cubicBezTo>
                <a:cubicBezTo>
                  <a:pt x="7509757" y="404158"/>
                  <a:pt x="7517471" y="406257"/>
                  <a:pt x="7522028" y="402772"/>
                </a:cubicBezTo>
                <a:cubicBezTo>
                  <a:pt x="7548602" y="382450"/>
                  <a:pt x="7574572" y="361112"/>
                  <a:pt x="7598228" y="337457"/>
                </a:cubicBezTo>
                <a:cubicBezTo>
                  <a:pt x="7616371" y="319314"/>
                  <a:pt x="7634985" y="301631"/>
                  <a:pt x="7652657" y="283029"/>
                </a:cubicBezTo>
                <a:cubicBezTo>
                  <a:pt x="7669469" y="265333"/>
                  <a:pt x="7683923" y="245387"/>
                  <a:pt x="7701643" y="228600"/>
                </a:cubicBezTo>
                <a:cubicBezTo>
                  <a:pt x="7718510" y="212621"/>
                  <a:pt x="7740118" y="201948"/>
                  <a:pt x="7756071" y="185057"/>
                </a:cubicBezTo>
                <a:cubicBezTo>
                  <a:pt x="7771277" y="168957"/>
                  <a:pt x="7780093" y="147724"/>
                  <a:pt x="7794171" y="130629"/>
                </a:cubicBezTo>
                <a:cubicBezTo>
                  <a:pt x="7827397" y="90284"/>
                  <a:pt x="7826712" y="99888"/>
                  <a:pt x="7859485" y="70757"/>
                </a:cubicBezTo>
                <a:cubicBezTo>
                  <a:pt x="7867156" y="63939"/>
                  <a:pt x="7874000" y="56243"/>
                  <a:pt x="7881257" y="48986"/>
                </a:cubicBezTo>
                <a:cubicBezTo>
                  <a:pt x="7889422" y="24492"/>
                  <a:pt x="7883071" y="29029"/>
                  <a:pt x="7919357" y="21772"/>
                </a:cubicBezTo>
                <a:cubicBezTo>
                  <a:pt x="8022423" y="1158"/>
                  <a:pt x="7973343" y="7748"/>
                  <a:pt x="8066314" y="0"/>
                </a:cubicBezTo>
                <a:lnTo>
                  <a:pt x="8311243" y="5443"/>
                </a:lnTo>
                <a:cubicBezTo>
                  <a:pt x="8319311" y="6301"/>
                  <a:pt x="8316799" y="21097"/>
                  <a:pt x="8322128" y="27215"/>
                </a:cubicBezTo>
                <a:cubicBezTo>
                  <a:pt x="8365975" y="77557"/>
                  <a:pt x="8422818" y="117560"/>
                  <a:pt x="8458200" y="174172"/>
                </a:cubicBezTo>
                <a:cubicBezTo>
                  <a:pt x="8507460" y="252988"/>
                  <a:pt x="8473756" y="201220"/>
                  <a:pt x="8556171" y="315686"/>
                </a:cubicBezTo>
                <a:cubicBezTo>
                  <a:pt x="8565290" y="328352"/>
                  <a:pt x="8576405" y="339827"/>
                  <a:pt x="8583385" y="353786"/>
                </a:cubicBezTo>
                <a:cubicBezTo>
                  <a:pt x="8588828" y="364672"/>
                  <a:pt x="8591572" y="377397"/>
                  <a:pt x="8599714" y="386443"/>
                </a:cubicBezTo>
                <a:cubicBezTo>
                  <a:pt x="8608466" y="396168"/>
                  <a:pt x="8621905" y="400365"/>
                  <a:pt x="8632371" y="408215"/>
                </a:cubicBezTo>
                <a:cubicBezTo>
                  <a:pt x="8643707" y="416717"/>
                  <a:pt x="8653843" y="426730"/>
                  <a:pt x="8665028" y="435429"/>
                </a:cubicBezTo>
                <a:cubicBezTo>
                  <a:pt x="8670192" y="439445"/>
                  <a:pt x="8676883" y="441543"/>
                  <a:pt x="8681357" y="446315"/>
                </a:cubicBezTo>
                <a:cubicBezTo>
                  <a:pt x="8704237" y="470721"/>
                  <a:pt x="8726350" y="495941"/>
                  <a:pt x="8746671" y="522515"/>
                </a:cubicBezTo>
                <a:cubicBezTo>
                  <a:pt x="8838977" y="643223"/>
                  <a:pt x="8803407" y="604374"/>
                  <a:pt x="8871857" y="718457"/>
                </a:cubicBezTo>
                <a:cubicBezTo>
                  <a:pt x="8892834" y="753418"/>
                  <a:pt x="8917046" y="786414"/>
                  <a:pt x="8937171" y="821872"/>
                </a:cubicBezTo>
                <a:cubicBezTo>
                  <a:pt x="8955193" y="853626"/>
                  <a:pt x="8966148" y="889302"/>
                  <a:pt x="8986157" y="919843"/>
                </a:cubicBezTo>
                <a:cubicBezTo>
                  <a:pt x="9035281" y="994821"/>
                  <a:pt x="9088004" y="1067562"/>
                  <a:pt x="9144000" y="1137557"/>
                </a:cubicBezTo>
                <a:cubicBezTo>
                  <a:pt x="9165771" y="1164771"/>
                  <a:pt x="9189435" y="1190574"/>
                  <a:pt x="9209314" y="1219200"/>
                </a:cubicBezTo>
                <a:cubicBezTo>
                  <a:pt x="9272593" y="1310322"/>
                  <a:pt x="9293220" y="1360153"/>
                  <a:pt x="9345385" y="1458686"/>
                </a:cubicBezTo>
                <a:cubicBezTo>
                  <a:pt x="9356022" y="1478777"/>
                  <a:pt x="9369088" y="1497662"/>
                  <a:pt x="9378043" y="1518557"/>
                </a:cubicBezTo>
                <a:cubicBezTo>
                  <a:pt x="9410610" y="1594550"/>
                  <a:pt x="9383823" y="1526460"/>
                  <a:pt x="9399814" y="1578429"/>
                </a:cubicBezTo>
                <a:cubicBezTo>
                  <a:pt x="9404876" y="1594880"/>
                  <a:pt x="9411614" y="1610810"/>
                  <a:pt x="9416143" y="1627415"/>
                </a:cubicBezTo>
                <a:cubicBezTo>
                  <a:pt x="9422512" y="1650768"/>
                  <a:pt x="9424817" y="1675209"/>
                  <a:pt x="9432471" y="1698172"/>
                </a:cubicBezTo>
                <a:cubicBezTo>
                  <a:pt x="9437603" y="1713567"/>
                  <a:pt x="9446986" y="1727201"/>
                  <a:pt x="9454243" y="1741715"/>
                </a:cubicBezTo>
                <a:cubicBezTo>
                  <a:pt x="9456057" y="1752601"/>
                  <a:pt x="9456195" y="1763903"/>
                  <a:pt x="9459685" y="1774372"/>
                </a:cubicBezTo>
                <a:cubicBezTo>
                  <a:pt x="9461754" y="1780578"/>
                  <a:pt x="9467104" y="1785153"/>
                  <a:pt x="9470571" y="1790700"/>
                </a:cubicBezTo>
                <a:cubicBezTo>
                  <a:pt x="9476178" y="1799671"/>
                  <a:pt x="9481457" y="1808843"/>
                  <a:pt x="9486900" y="1817915"/>
                </a:cubicBezTo>
                <a:cubicBezTo>
                  <a:pt x="9488714" y="1828801"/>
                  <a:pt x="9489949" y="1839799"/>
                  <a:pt x="9492343" y="1850572"/>
                </a:cubicBezTo>
                <a:cubicBezTo>
                  <a:pt x="9493587" y="1856172"/>
                  <a:pt x="9492048" y="1866900"/>
                  <a:pt x="9497785" y="1866900"/>
                </a:cubicBezTo>
                <a:cubicBezTo>
                  <a:pt x="9504326" y="1866900"/>
                  <a:pt x="9506273" y="1856658"/>
                  <a:pt x="9508671" y="1850572"/>
                </a:cubicBezTo>
                <a:cubicBezTo>
                  <a:pt x="9684196" y="1405014"/>
                  <a:pt x="9455300" y="1968328"/>
                  <a:pt x="9622971" y="1524000"/>
                </a:cubicBezTo>
                <a:cubicBezTo>
                  <a:pt x="9719170" y="1269074"/>
                  <a:pt x="9637685" y="1530432"/>
                  <a:pt x="9726385" y="1268186"/>
                </a:cubicBezTo>
                <a:cubicBezTo>
                  <a:pt x="9753226" y="1188830"/>
                  <a:pt x="9769007" y="1105448"/>
                  <a:pt x="9802585" y="1028700"/>
                </a:cubicBezTo>
                <a:cubicBezTo>
                  <a:pt x="9815285" y="999672"/>
                  <a:pt x="9829311" y="971188"/>
                  <a:pt x="9840685" y="941615"/>
                </a:cubicBezTo>
                <a:cubicBezTo>
                  <a:pt x="9847485" y="923936"/>
                  <a:pt x="9851024" y="905156"/>
                  <a:pt x="9857014" y="887186"/>
                </a:cubicBezTo>
                <a:cubicBezTo>
                  <a:pt x="9861916" y="872480"/>
                  <a:pt x="9867900" y="858157"/>
                  <a:pt x="9873343" y="843643"/>
                </a:cubicBezTo>
                <a:cubicBezTo>
                  <a:pt x="9884495" y="732108"/>
                  <a:pt x="9868490" y="807648"/>
                  <a:pt x="9971314" y="647700"/>
                </a:cubicBezTo>
                <a:cubicBezTo>
                  <a:pt x="9989825" y="618905"/>
                  <a:pt x="10000158" y="583357"/>
                  <a:pt x="10025743" y="560615"/>
                </a:cubicBezTo>
                <a:cubicBezTo>
                  <a:pt x="10058400" y="531586"/>
                  <a:pt x="10087359" y="497766"/>
                  <a:pt x="10123714" y="473529"/>
                </a:cubicBezTo>
                <a:cubicBezTo>
                  <a:pt x="10129157" y="469900"/>
                  <a:pt x="10135120" y="466951"/>
                  <a:pt x="10140043" y="462643"/>
                </a:cubicBezTo>
                <a:cubicBezTo>
                  <a:pt x="10149698" y="454195"/>
                  <a:pt x="10156994" y="443126"/>
                  <a:pt x="10167257" y="435429"/>
                </a:cubicBezTo>
                <a:cubicBezTo>
                  <a:pt x="10171847" y="431987"/>
                  <a:pt x="10177861" y="430368"/>
                  <a:pt x="10183585" y="429986"/>
                </a:cubicBezTo>
                <a:cubicBezTo>
                  <a:pt x="10205308" y="428538"/>
                  <a:pt x="10227128" y="429986"/>
                  <a:pt x="10248900" y="429986"/>
                </a:cubicBez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Freihandform: Form 21">
            <a:extLst>
              <a:ext uri="{FF2B5EF4-FFF2-40B4-BE49-F238E27FC236}">
                <a16:creationId xmlns:a16="http://schemas.microsoft.com/office/drawing/2014/main" id="{D253165D-C7CF-1596-F5FD-83BB50B69E0B}"/>
              </a:ext>
            </a:extLst>
          </p:cNvPr>
          <p:cNvSpPr/>
          <p:nvPr/>
        </p:nvSpPr>
        <p:spPr>
          <a:xfrm>
            <a:off x="963386" y="3009900"/>
            <a:ext cx="10276114" cy="2231571"/>
          </a:xfrm>
          <a:custGeom>
            <a:avLst/>
            <a:gdLst>
              <a:gd name="csX0" fmla="*/ 0 w 10276114"/>
              <a:gd name="csY0" fmla="*/ 1877786 h 2231571"/>
              <a:gd name="csX1" fmla="*/ 114300 w 10276114"/>
              <a:gd name="csY1" fmla="*/ 1894114 h 2231571"/>
              <a:gd name="csX2" fmla="*/ 174171 w 10276114"/>
              <a:gd name="csY2" fmla="*/ 1905000 h 2231571"/>
              <a:gd name="csX3" fmla="*/ 381000 w 10276114"/>
              <a:gd name="csY3" fmla="*/ 1899557 h 2231571"/>
              <a:gd name="csX4" fmla="*/ 402771 w 10276114"/>
              <a:gd name="csY4" fmla="*/ 1888671 h 2231571"/>
              <a:gd name="csX5" fmla="*/ 854528 w 10276114"/>
              <a:gd name="csY5" fmla="*/ 1861457 h 2231571"/>
              <a:gd name="csX6" fmla="*/ 898071 w 10276114"/>
              <a:gd name="csY6" fmla="*/ 1834243 h 2231571"/>
              <a:gd name="csX7" fmla="*/ 996043 w 10276114"/>
              <a:gd name="csY7" fmla="*/ 1747157 h 2231571"/>
              <a:gd name="csX8" fmla="*/ 1066800 w 10276114"/>
              <a:gd name="csY8" fmla="*/ 1660071 h 2231571"/>
              <a:gd name="csX9" fmla="*/ 1099457 w 10276114"/>
              <a:gd name="csY9" fmla="*/ 1611086 h 2231571"/>
              <a:gd name="csX10" fmla="*/ 1132114 w 10276114"/>
              <a:gd name="csY10" fmla="*/ 1567543 h 2231571"/>
              <a:gd name="csX11" fmla="*/ 1148443 w 10276114"/>
              <a:gd name="csY11" fmla="*/ 1540329 h 2231571"/>
              <a:gd name="csX12" fmla="*/ 1159328 w 10276114"/>
              <a:gd name="csY12" fmla="*/ 1513114 h 2231571"/>
              <a:gd name="csX13" fmla="*/ 1181100 w 10276114"/>
              <a:gd name="csY13" fmla="*/ 1507671 h 2231571"/>
              <a:gd name="csX14" fmla="*/ 1240971 w 10276114"/>
              <a:gd name="csY14" fmla="*/ 1458686 h 2231571"/>
              <a:gd name="csX15" fmla="*/ 1311728 w 10276114"/>
              <a:gd name="csY15" fmla="*/ 1382486 h 2231571"/>
              <a:gd name="csX16" fmla="*/ 1366157 w 10276114"/>
              <a:gd name="csY16" fmla="*/ 1333500 h 2231571"/>
              <a:gd name="csX17" fmla="*/ 1387928 w 10276114"/>
              <a:gd name="csY17" fmla="*/ 1306286 h 2231571"/>
              <a:gd name="csX18" fmla="*/ 1502228 w 10276114"/>
              <a:gd name="csY18" fmla="*/ 1191986 h 2231571"/>
              <a:gd name="csX19" fmla="*/ 1562100 w 10276114"/>
              <a:gd name="csY19" fmla="*/ 1143000 h 2231571"/>
              <a:gd name="csX20" fmla="*/ 1621971 w 10276114"/>
              <a:gd name="csY20" fmla="*/ 1088571 h 2231571"/>
              <a:gd name="csX21" fmla="*/ 1785257 w 10276114"/>
              <a:gd name="csY21" fmla="*/ 1328057 h 2231571"/>
              <a:gd name="csX22" fmla="*/ 1834243 w 10276114"/>
              <a:gd name="csY22" fmla="*/ 1387929 h 2231571"/>
              <a:gd name="csX23" fmla="*/ 1883228 w 10276114"/>
              <a:gd name="csY23" fmla="*/ 1453243 h 2231571"/>
              <a:gd name="csX24" fmla="*/ 1899557 w 10276114"/>
              <a:gd name="csY24" fmla="*/ 1480457 h 2231571"/>
              <a:gd name="csX25" fmla="*/ 1921328 w 10276114"/>
              <a:gd name="csY25" fmla="*/ 1507671 h 2231571"/>
              <a:gd name="csX26" fmla="*/ 1932214 w 10276114"/>
              <a:gd name="csY26" fmla="*/ 1524000 h 2231571"/>
              <a:gd name="csX27" fmla="*/ 1948543 w 10276114"/>
              <a:gd name="csY27" fmla="*/ 1529443 h 2231571"/>
              <a:gd name="csX28" fmla="*/ 2062843 w 10276114"/>
              <a:gd name="csY28" fmla="*/ 1774371 h 2231571"/>
              <a:gd name="csX29" fmla="*/ 2095500 w 10276114"/>
              <a:gd name="csY29" fmla="*/ 1845129 h 2231571"/>
              <a:gd name="csX30" fmla="*/ 2133600 w 10276114"/>
              <a:gd name="csY30" fmla="*/ 1921329 h 2231571"/>
              <a:gd name="csX31" fmla="*/ 2149928 w 10276114"/>
              <a:gd name="csY31" fmla="*/ 1970314 h 2231571"/>
              <a:gd name="csX32" fmla="*/ 2160814 w 10276114"/>
              <a:gd name="csY32" fmla="*/ 2008414 h 2231571"/>
              <a:gd name="csX33" fmla="*/ 2242457 w 10276114"/>
              <a:gd name="csY33" fmla="*/ 2100943 h 2231571"/>
              <a:gd name="csX34" fmla="*/ 2275114 w 10276114"/>
              <a:gd name="csY34" fmla="*/ 2128157 h 2231571"/>
              <a:gd name="csX35" fmla="*/ 2307771 w 10276114"/>
              <a:gd name="csY35" fmla="*/ 2139043 h 2231571"/>
              <a:gd name="csX36" fmla="*/ 2324100 w 10276114"/>
              <a:gd name="csY36" fmla="*/ 2155371 h 2231571"/>
              <a:gd name="csX37" fmla="*/ 2334985 w 10276114"/>
              <a:gd name="csY37" fmla="*/ 2171700 h 2231571"/>
              <a:gd name="csX38" fmla="*/ 2351314 w 10276114"/>
              <a:gd name="csY38" fmla="*/ 2177143 h 2231571"/>
              <a:gd name="csX39" fmla="*/ 2411185 w 10276114"/>
              <a:gd name="csY39" fmla="*/ 2231571 h 2231571"/>
              <a:gd name="csX40" fmla="*/ 2509157 w 10276114"/>
              <a:gd name="csY40" fmla="*/ 2139043 h 2231571"/>
              <a:gd name="csX41" fmla="*/ 2579914 w 10276114"/>
              <a:gd name="csY41" fmla="*/ 2062843 h 2231571"/>
              <a:gd name="csX42" fmla="*/ 2683328 w 10276114"/>
              <a:gd name="csY42" fmla="*/ 1992086 h 2231571"/>
              <a:gd name="csX43" fmla="*/ 2726871 w 10276114"/>
              <a:gd name="csY43" fmla="*/ 1953986 h 2231571"/>
              <a:gd name="csX44" fmla="*/ 2764971 w 10276114"/>
              <a:gd name="csY44" fmla="*/ 1915886 h 2231571"/>
              <a:gd name="csX45" fmla="*/ 2775857 w 10276114"/>
              <a:gd name="csY45" fmla="*/ 1899557 h 2231571"/>
              <a:gd name="csX46" fmla="*/ 2813957 w 10276114"/>
              <a:gd name="csY46" fmla="*/ 1877786 h 2231571"/>
              <a:gd name="csX47" fmla="*/ 2917371 w 10276114"/>
              <a:gd name="csY47" fmla="*/ 1845129 h 2231571"/>
              <a:gd name="csX48" fmla="*/ 3113314 w 10276114"/>
              <a:gd name="csY48" fmla="*/ 1861457 h 2231571"/>
              <a:gd name="csX49" fmla="*/ 3145971 w 10276114"/>
              <a:gd name="csY49" fmla="*/ 1866900 h 2231571"/>
              <a:gd name="csX50" fmla="*/ 3205843 w 10276114"/>
              <a:gd name="csY50" fmla="*/ 1872343 h 2231571"/>
              <a:gd name="csX51" fmla="*/ 3287485 w 10276114"/>
              <a:gd name="csY51" fmla="*/ 1758043 h 2231571"/>
              <a:gd name="csX52" fmla="*/ 3369128 w 10276114"/>
              <a:gd name="csY52" fmla="*/ 1616529 h 2231571"/>
              <a:gd name="csX53" fmla="*/ 3439885 w 10276114"/>
              <a:gd name="csY53" fmla="*/ 1534886 h 2231571"/>
              <a:gd name="csX54" fmla="*/ 3483428 w 10276114"/>
              <a:gd name="csY54" fmla="*/ 1496786 h 2231571"/>
              <a:gd name="csX55" fmla="*/ 3532414 w 10276114"/>
              <a:gd name="csY55" fmla="*/ 1453243 h 2231571"/>
              <a:gd name="csX56" fmla="*/ 3575957 w 10276114"/>
              <a:gd name="csY56" fmla="*/ 1317171 h 2231571"/>
              <a:gd name="csX57" fmla="*/ 3603171 w 10276114"/>
              <a:gd name="csY57" fmla="*/ 1230086 h 2231571"/>
              <a:gd name="csX58" fmla="*/ 3652157 w 10276114"/>
              <a:gd name="csY58" fmla="*/ 1050471 h 2231571"/>
              <a:gd name="csX59" fmla="*/ 3695700 w 10276114"/>
              <a:gd name="csY59" fmla="*/ 952500 h 2231571"/>
              <a:gd name="csX60" fmla="*/ 3717471 w 10276114"/>
              <a:gd name="csY60" fmla="*/ 876300 h 2231571"/>
              <a:gd name="csX61" fmla="*/ 3777343 w 10276114"/>
              <a:gd name="csY61" fmla="*/ 653143 h 2231571"/>
              <a:gd name="csX62" fmla="*/ 3799114 w 10276114"/>
              <a:gd name="csY62" fmla="*/ 598714 h 2231571"/>
              <a:gd name="csX63" fmla="*/ 3831771 w 10276114"/>
              <a:gd name="csY63" fmla="*/ 506186 h 2231571"/>
              <a:gd name="csX64" fmla="*/ 3858985 w 10276114"/>
              <a:gd name="csY64" fmla="*/ 440871 h 2231571"/>
              <a:gd name="csX65" fmla="*/ 3880757 w 10276114"/>
              <a:gd name="csY65" fmla="*/ 413657 h 2231571"/>
              <a:gd name="csX66" fmla="*/ 3897085 w 10276114"/>
              <a:gd name="csY66" fmla="*/ 381000 h 2231571"/>
              <a:gd name="csX67" fmla="*/ 3935185 w 10276114"/>
              <a:gd name="csY67" fmla="*/ 364671 h 2231571"/>
              <a:gd name="csX68" fmla="*/ 4044043 w 10276114"/>
              <a:gd name="csY68" fmla="*/ 370114 h 2231571"/>
              <a:gd name="csX69" fmla="*/ 4082143 w 10276114"/>
              <a:gd name="csY69" fmla="*/ 375557 h 2231571"/>
              <a:gd name="csX70" fmla="*/ 4359728 w 10276114"/>
              <a:gd name="csY70" fmla="*/ 386443 h 2231571"/>
              <a:gd name="csX71" fmla="*/ 4397828 w 10276114"/>
              <a:gd name="csY71" fmla="*/ 451757 h 2231571"/>
              <a:gd name="csX72" fmla="*/ 4435928 w 10276114"/>
              <a:gd name="csY72" fmla="*/ 484414 h 2231571"/>
              <a:gd name="csX73" fmla="*/ 4495800 w 10276114"/>
              <a:gd name="csY73" fmla="*/ 555171 h 2231571"/>
              <a:gd name="csX74" fmla="*/ 4523014 w 10276114"/>
              <a:gd name="csY74" fmla="*/ 587829 h 2231571"/>
              <a:gd name="csX75" fmla="*/ 4539343 w 10276114"/>
              <a:gd name="csY75" fmla="*/ 609600 h 2231571"/>
              <a:gd name="csX76" fmla="*/ 4550228 w 10276114"/>
              <a:gd name="csY76" fmla="*/ 631371 h 2231571"/>
              <a:gd name="csX77" fmla="*/ 4572000 w 10276114"/>
              <a:gd name="csY77" fmla="*/ 647700 h 2231571"/>
              <a:gd name="csX78" fmla="*/ 4593771 w 10276114"/>
              <a:gd name="csY78" fmla="*/ 669471 h 2231571"/>
              <a:gd name="csX79" fmla="*/ 4664528 w 10276114"/>
              <a:gd name="csY79" fmla="*/ 696686 h 2231571"/>
              <a:gd name="csX80" fmla="*/ 4686300 w 10276114"/>
              <a:gd name="csY80" fmla="*/ 718457 h 2231571"/>
              <a:gd name="csX81" fmla="*/ 4708071 w 10276114"/>
              <a:gd name="csY81" fmla="*/ 723900 h 2231571"/>
              <a:gd name="csX82" fmla="*/ 4740728 w 10276114"/>
              <a:gd name="csY82" fmla="*/ 762000 h 2231571"/>
              <a:gd name="csX83" fmla="*/ 4773385 w 10276114"/>
              <a:gd name="csY83" fmla="*/ 772886 h 2231571"/>
              <a:gd name="csX84" fmla="*/ 4795157 w 10276114"/>
              <a:gd name="csY84" fmla="*/ 783771 h 2231571"/>
              <a:gd name="csX85" fmla="*/ 4876800 w 10276114"/>
              <a:gd name="csY85" fmla="*/ 685800 h 2231571"/>
              <a:gd name="csX86" fmla="*/ 4904014 w 10276114"/>
              <a:gd name="csY86" fmla="*/ 647700 h 2231571"/>
              <a:gd name="csX87" fmla="*/ 4936671 w 10276114"/>
              <a:gd name="csY87" fmla="*/ 615043 h 2231571"/>
              <a:gd name="csX88" fmla="*/ 4969328 w 10276114"/>
              <a:gd name="csY88" fmla="*/ 566057 h 2231571"/>
              <a:gd name="csX89" fmla="*/ 5001985 w 10276114"/>
              <a:gd name="csY89" fmla="*/ 522514 h 2231571"/>
              <a:gd name="csX90" fmla="*/ 5061857 w 10276114"/>
              <a:gd name="csY90" fmla="*/ 424543 h 2231571"/>
              <a:gd name="csX91" fmla="*/ 5089071 w 10276114"/>
              <a:gd name="csY91" fmla="*/ 408214 h 2231571"/>
              <a:gd name="csX92" fmla="*/ 5127171 w 10276114"/>
              <a:gd name="csY92" fmla="*/ 386443 h 2231571"/>
              <a:gd name="csX93" fmla="*/ 5138057 w 10276114"/>
              <a:gd name="csY93" fmla="*/ 381000 h 2231571"/>
              <a:gd name="csX94" fmla="*/ 5214257 w 10276114"/>
              <a:gd name="csY94" fmla="*/ 647700 h 2231571"/>
              <a:gd name="csX95" fmla="*/ 5285014 w 10276114"/>
              <a:gd name="csY95" fmla="*/ 832757 h 2231571"/>
              <a:gd name="csX96" fmla="*/ 5361214 w 10276114"/>
              <a:gd name="csY96" fmla="*/ 1045029 h 2231571"/>
              <a:gd name="csX97" fmla="*/ 5399314 w 10276114"/>
              <a:gd name="csY97" fmla="*/ 1143000 h 2231571"/>
              <a:gd name="csX98" fmla="*/ 5410200 w 10276114"/>
              <a:gd name="csY98" fmla="*/ 1170214 h 2231571"/>
              <a:gd name="csX99" fmla="*/ 5437414 w 10276114"/>
              <a:gd name="csY99" fmla="*/ 1208314 h 2231571"/>
              <a:gd name="csX100" fmla="*/ 5464628 w 10276114"/>
              <a:gd name="csY100" fmla="*/ 1257300 h 2231571"/>
              <a:gd name="csX101" fmla="*/ 5502728 w 10276114"/>
              <a:gd name="csY101" fmla="*/ 1311729 h 2231571"/>
              <a:gd name="csX102" fmla="*/ 5535385 w 10276114"/>
              <a:gd name="csY102" fmla="*/ 1393371 h 2231571"/>
              <a:gd name="csX103" fmla="*/ 5562600 w 10276114"/>
              <a:gd name="csY103" fmla="*/ 1453243 h 2231571"/>
              <a:gd name="csX104" fmla="*/ 5568043 w 10276114"/>
              <a:gd name="csY104" fmla="*/ 1475014 h 2231571"/>
              <a:gd name="csX105" fmla="*/ 5959928 w 10276114"/>
              <a:gd name="csY105" fmla="*/ 1469571 h 2231571"/>
              <a:gd name="csX106" fmla="*/ 6308271 w 10276114"/>
              <a:gd name="csY106" fmla="*/ 1475014 h 2231571"/>
              <a:gd name="csX107" fmla="*/ 6357257 w 10276114"/>
              <a:gd name="csY107" fmla="*/ 1442357 h 2231571"/>
              <a:gd name="csX108" fmla="*/ 6471557 w 10276114"/>
              <a:gd name="csY108" fmla="*/ 1333500 h 2231571"/>
              <a:gd name="csX109" fmla="*/ 6525985 w 10276114"/>
              <a:gd name="csY109" fmla="*/ 1279071 h 2231571"/>
              <a:gd name="csX110" fmla="*/ 6574971 w 10276114"/>
              <a:gd name="csY110" fmla="*/ 1235529 h 2231571"/>
              <a:gd name="csX111" fmla="*/ 6623957 w 10276114"/>
              <a:gd name="csY111" fmla="*/ 1186543 h 2231571"/>
              <a:gd name="csX112" fmla="*/ 6640285 w 10276114"/>
              <a:gd name="csY112" fmla="*/ 1164771 h 2231571"/>
              <a:gd name="csX113" fmla="*/ 6711043 w 10276114"/>
              <a:gd name="csY113" fmla="*/ 1094014 h 2231571"/>
              <a:gd name="csX114" fmla="*/ 6798128 w 10276114"/>
              <a:gd name="csY114" fmla="*/ 1088571 h 2231571"/>
              <a:gd name="csX115" fmla="*/ 6841671 w 10276114"/>
              <a:gd name="csY115" fmla="*/ 1083129 h 2231571"/>
              <a:gd name="csX116" fmla="*/ 7004957 w 10276114"/>
              <a:gd name="csY116" fmla="*/ 1077686 h 2231571"/>
              <a:gd name="csX117" fmla="*/ 7021285 w 10276114"/>
              <a:gd name="csY117" fmla="*/ 1088571 h 2231571"/>
              <a:gd name="csX118" fmla="*/ 7086600 w 10276114"/>
              <a:gd name="csY118" fmla="*/ 1094014 h 2231571"/>
              <a:gd name="csX119" fmla="*/ 7184571 w 10276114"/>
              <a:gd name="csY119" fmla="*/ 974271 h 2231571"/>
              <a:gd name="csX120" fmla="*/ 7217228 w 10276114"/>
              <a:gd name="csY120" fmla="*/ 914400 h 2231571"/>
              <a:gd name="csX121" fmla="*/ 7293428 w 10276114"/>
              <a:gd name="csY121" fmla="*/ 762000 h 2231571"/>
              <a:gd name="csX122" fmla="*/ 7385957 w 10276114"/>
              <a:gd name="csY122" fmla="*/ 527957 h 2231571"/>
              <a:gd name="csX123" fmla="*/ 7434943 w 10276114"/>
              <a:gd name="csY123" fmla="*/ 462643 h 2231571"/>
              <a:gd name="csX124" fmla="*/ 7451271 w 10276114"/>
              <a:gd name="csY124" fmla="*/ 429986 h 2231571"/>
              <a:gd name="csX125" fmla="*/ 7483928 w 10276114"/>
              <a:gd name="csY125" fmla="*/ 402771 h 2231571"/>
              <a:gd name="csX126" fmla="*/ 7500257 w 10276114"/>
              <a:gd name="csY126" fmla="*/ 381000 h 2231571"/>
              <a:gd name="csX127" fmla="*/ 7516585 w 10276114"/>
              <a:gd name="csY127" fmla="*/ 375557 h 2231571"/>
              <a:gd name="csX128" fmla="*/ 7571014 w 10276114"/>
              <a:gd name="csY128" fmla="*/ 370114 h 2231571"/>
              <a:gd name="csX129" fmla="*/ 7766957 w 10276114"/>
              <a:gd name="csY129" fmla="*/ 375557 h 2231571"/>
              <a:gd name="csX130" fmla="*/ 7962900 w 10276114"/>
              <a:gd name="csY130" fmla="*/ 310243 h 2231571"/>
              <a:gd name="csX131" fmla="*/ 8039100 w 10276114"/>
              <a:gd name="csY131" fmla="*/ 234043 h 2231571"/>
              <a:gd name="csX132" fmla="*/ 8088085 w 10276114"/>
              <a:gd name="csY132" fmla="*/ 195943 h 2231571"/>
              <a:gd name="csX133" fmla="*/ 8131628 w 10276114"/>
              <a:gd name="csY133" fmla="*/ 146957 h 2231571"/>
              <a:gd name="csX134" fmla="*/ 8186057 w 10276114"/>
              <a:gd name="csY134" fmla="*/ 92529 h 2231571"/>
              <a:gd name="csX135" fmla="*/ 8224157 w 10276114"/>
              <a:gd name="csY135" fmla="*/ 59871 h 2231571"/>
              <a:gd name="csX136" fmla="*/ 8240485 w 10276114"/>
              <a:gd name="csY136" fmla="*/ 38100 h 2231571"/>
              <a:gd name="csX137" fmla="*/ 8284028 w 10276114"/>
              <a:gd name="csY137" fmla="*/ 0 h 2231571"/>
              <a:gd name="csX138" fmla="*/ 8338457 w 10276114"/>
              <a:gd name="csY138" fmla="*/ 119743 h 2231571"/>
              <a:gd name="csX139" fmla="*/ 8371114 w 10276114"/>
              <a:gd name="csY139" fmla="*/ 217714 h 2231571"/>
              <a:gd name="csX140" fmla="*/ 8550728 w 10276114"/>
              <a:gd name="csY140" fmla="*/ 647700 h 2231571"/>
              <a:gd name="csX141" fmla="*/ 8572500 w 10276114"/>
              <a:gd name="csY141" fmla="*/ 723900 h 2231571"/>
              <a:gd name="csX142" fmla="*/ 8626928 w 10276114"/>
              <a:gd name="csY142" fmla="*/ 887186 h 2231571"/>
              <a:gd name="csX143" fmla="*/ 8654143 w 10276114"/>
              <a:gd name="csY143" fmla="*/ 996043 h 2231571"/>
              <a:gd name="csX144" fmla="*/ 8665028 w 10276114"/>
              <a:gd name="csY144" fmla="*/ 1055914 h 2231571"/>
              <a:gd name="csX145" fmla="*/ 8675914 w 10276114"/>
              <a:gd name="csY145" fmla="*/ 1083129 h 2231571"/>
              <a:gd name="csX146" fmla="*/ 8681357 w 10276114"/>
              <a:gd name="csY146" fmla="*/ 1121229 h 2231571"/>
              <a:gd name="csX147" fmla="*/ 8686800 w 10276114"/>
              <a:gd name="csY147" fmla="*/ 1143000 h 2231571"/>
              <a:gd name="csX148" fmla="*/ 8811985 w 10276114"/>
              <a:gd name="csY148" fmla="*/ 903514 h 2231571"/>
              <a:gd name="csX149" fmla="*/ 8899071 w 10276114"/>
              <a:gd name="csY149" fmla="*/ 691243 h 2231571"/>
              <a:gd name="csX150" fmla="*/ 8964385 w 10276114"/>
              <a:gd name="csY150" fmla="*/ 500743 h 2231571"/>
              <a:gd name="csX151" fmla="*/ 8980714 w 10276114"/>
              <a:gd name="csY151" fmla="*/ 446314 h 2231571"/>
              <a:gd name="csX152" fmla="*/ 8991600 w 10276114"/>
              <a:gd name="csY152" fmla="*/ 413657 h 2231571"/>
              <a:gd name="csX153" fmla="*/ 9013371 w 10276114"/>
              <a:gd name="csY153" fmla="*/ 386443 h 2231571"/>
              <a:gd name="csX154" fmla="*/ 9024257 w 10276114"/>
              <a:gd name="csY154" fmla="*/ 364671 h 2231571"/>
              <a:gd name="csX155" fmla="*/ 9051471 w 10276114"/>
              <a:gd name="csY155" fmla="*/ 359229 h 2231571"/>
              <a:gd name="csX156" fmla="*/ 9263743 w 10276114"/>
              <a:gd name="csY156" fmla="*/ 370114 h 2231571"/>
              <a:gd name="csX157" fmla="*/ 9476014 w 10276114"/>
              <a:gd name="csY157" fmla="*/ 381000 h 2231571"/>
              <a:gd name="csX158" fmla="*/ 9568543 w 10276114"/>
              <a:gd name="csY158" fmla="*/ 288471 h 2231571"/>
              <a:gd name="csX159" fmla="*/ 9677400 w 10276114"/>
              <a:gd name="csY159" fmla="*/ 168729 h 2231571"/>
              <a:gd name="csX160" fmla="*/ 9726385 w 10276114"/>
              <a:gd name="csY160" fmla="*/ 130629 h 2231571"/>
              <a:gd name="csX161" fmla="*/ 9764485 w 10276114"/>
              <a:gd name="csY161" fmla="*/ 97971 h 2231571"/>
              <a:gd name="csX162" fmla="*/ 9786257 w 10276114"/>
              <a:gd name="csY162" fmla="*/ 76200 h 2231571"/>
              <a:gd name="csX163" fmla="*/ 9829800 w 10276114"/>
              <a:gd name="csY163" fmla="*/ 54429 h 2231571"/>
              <a:gd name="csX164" fmla="*/ 9857014 w 10276114"/>
              <a:gd name="csY164" fmla="*/ 27214 h 2231571"/>
              <a:gd name="csX165" fmla="*/ 9965871 w 10276114"/>
              <a:gd name="csY165" fmla="*/ 10886 h 2231571"/>
              <a:gd name="csX166" fmla="*/ 10276114 w 10276114"/>
              <a:gd name="csY166" fmla="*/ 16329 h 22315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Lst>
            <a:rect l="l" t="t" r="r" b="b"/>
            <a:pathLst>
              <a:path w="10276114" h="2231571">
                <a:moveTo>
                  <a:pt x="0" y="1877786"/>
                </a:moveTo>
                <a:lnTo>
                  <a:pt x="114300" y="1894114"/>
                </a:lnTo>
                <a:cubicBezTo>
                  <a:pt x="166792" y="1901354"/>
                  <a:pt x="142689" y="1894505"/>
                  <a:pt x="174171" y="1905000"/>
                </a:cubicBezTo>
                <a:cubicBezTo>
                  <a:pt x="243114" y="1903186"/>
                  <a:pt x="312208" y="1904471"/>
                  <a:pt x="381000" y="1899557"/>
                </a:cubicBezTo>
                <a:cubicBezTo>
                  <a:pt x="389093" y="1898979"/>
                  <a:pt x="394683" y="1889322"/>
                  <a:pt x="402771" y="1888671"/>
                </a:cubicBezTo>
                <a:cubicBezTo>
                  <a:pt x="553144" y="1876572"/>
                  <a:pt x="703942" y="1870528"/>
                  <a:pt x="854528" y="1861457"/>
                </a:cubicBezTo>
                <a:cubicBezTo>
                  <a:pt x="869042" y="1852386"/>
                  <a:pt x="884756" y="1844998"/>
                  <a:pt x="898071" y="1834243"/>
                </a:cubicBezTo>
                <a:cubicBezTo>
                  <a:pt x="932062" y="1806789"/>
                  <a:pt x="967270" y="1780040"/>
                  <a:pt x="996043" y="1747157"/>
                </a:cubicBezTo>
                <a:cubicBezTo>
                  <a:pt x="1031783" y="1706311"/>
                  <a:pt x="1036031" y="1703661"/>
                  <a:pt x="1066800" y="1660071"/>
                </a:cubicBezTo>
                <a:cubicBezTo>
                  <a:pt x="1078117" y="1644039"/>
                  <a:pt x="1088140" y="1627118"/>
                  <a:pt x="1099457" y="1611086"/>
                </a:cubicBezTo>
                <a:cubicBezTo>
                  <a:pt x="1109920" y="1596264"/>
                  <a:pt x="1121787" y="1582460"/>
                  <a:pt x="1132114" y="1567543"/>
                </a:cubicBezTo>
                <a:cubicBezTo>
                  <a:pt x="1138136" y="1558845"/>
                  <a:pt x="1143712" y="1549791"/>
                  <a:pt x="1148443" y="1540329"/>
                </a:cubicBezTo>
                <a:cubicBezTo>
                  <a:pt x="1152812" y="1531590"/>
                  <a:pt x="1152419" y="1520023"/>
                  <a:pt x="1159328" y="1513114"/>
                </a:cubicBezTo>
                <a:cubicBezTo>
                  <a:pt x="1164618" y="1507824"/>
                  <a:pt x="1173843" y="1509485"/>
                  <a:pt x="1181100" y="1507671"/>
                </a:cubicBezTo>
                <a:cubicBezTo>
                  <a:pt x="1207311" y="1490197"/>
                  <a:pt x="1210679" y="1488978"/>
                  <a:pt x="1240971" y="1458686"/>
                </a:cubicBezTo>
                <a:cubicBezTo>
                  <a:pt x="1265481" y="1434176"/>
                  <a:pt x="1287218" y="1406996"/>
                  <a:pt x="1311728" y="1382486"/>
                </a:cubicBezTo>
                <a:cubicBezTo>
                  <a:pt x="1328988" y="1365226"/>
                  <a:pt x="1348897" y="1350760"/>
                  <a:pt x="1366157" y="1333500"/>
                </a:cubicBezTo>
                <a:cubicBezTo>
                  <a:pt x="1374371" y="1325286"/>
                  <a:pt x="1379876" y="1314660"/>
                  <a:pt x="1387928" y="1306286"/>
                </a:cubicBezTo>
                <a:cubicBezTo>
                  <a:pt x="1425274" y="1267446"/>
                  <a:pt x="1460526" y="1226106"/>
                  <a:pt x="1502228" y="1191986"/>
                </a:cubicBezTo>
                <a:cubicBezTo>
                  <a:pt x="1522185" y="1175657"/>
                  <a:pt x="1542827" y="1160131"/>
                  <a:pt x="1562100" y="1143000"/>
                </a:cubicBezTo>
                <a:cubicBezTo>
                  <a:pt x="1642236" y="1071768"/>
                  <a:pt x="1567840" y="1129171"/>
                  <a:pt x="1621971" y="1088571"/>
                </a:cubicBezTo>
                <a:cubicBezTo>
                  <a:pt x="1671861" y="1152067"/>
                  <a:pt x="1763857" y="1263858"/>
                  <a:pt x="1785257" y="1328057"/>
                </a:cubicBezTo>
                <a:cubicBezTo>
                  <a:pt x="1801079" y="1375520"/>
                  <a:pt x="1786806" y="1354044"/>
                  <a:pt x="1834243" y="1387929"/>
                </a:cubicBezTo>
                <a:cubicBezTo>
                  <a:pt x="1909857" y="1501352"/>
                  <a:pt x="1797834" y="1335828"/>
                  <a:pt x="1883228" y="1453243"/>
                </a:cubicBezTo>
                <a:cubicBezTo>
                  <a:pt x="1889450" y="1461799"/>
                  <a:pt x="1893490" y="1471790"/>
                  <a:pt x="1899557" y="1480457"/>
                </a:cubicBezTo>
                <a:cubicBezTo>
                  <a:pt x="1906219" y="1489974"/>
                  <a:pt x="1914358" y="1498377"/>
                  <a:pt x="1921328" y="1507671"/>
                </a:cubicBezTo>
                <a:cubicBezTo>
                  <a:pt x="1925253" y="1512904"/>
                  <a:pt x="1927106" y="1519913"/>
                  <a:pt x="1932214" y="1524000"/>
                </a:cubicBezTo>
                <a:cubicBezTo>
                  <a:pt x="1936694" y="1527584"/>
                  <a:pt x="1943100" y="1527629"/>
                  <a:pt x="1948543" y="1529443"/>
                </a:cubicBezTo>
                <a:cubicBezTo>
                  <a:pt x="2017128" y="1666612"/>
                  <a:pt x="1968683" y="1567218"/>
                  <a:pt x="2062843" y="1774371"/>
                </a:cubicBezTo>
                <a:cubicBezTo>
                  <a:pt x="2073592" y="1798019"/>
                  <a:pt x="2084231" y="1821724"/>
                  <a:pt x="2095500" y="1845129"/>
                </a:cubicBezTo>
                <a:cubicBezTo>
                  <a:pt x="2107819" y="1870716"/>
                  <a:pt x="2124620" y="1894388"/>
                  <a:pt x="2133600" y="1921329"/>
                </a:cubicBezTo>
                <a:cubicBezTo>
                  <a:pt x="2139043" y="1937657"/>
                  <a:pt x="2144794" y="1953886"/>
                  <a:pt x="2149928" y="1970314"/>
                </a:cubicBezTo>
                <a:cubicBezTo>
                  <a:pt x="2153868" y="1982921"/>
                  <a:pt x="2155279" y="1996421"/>
                  <a:pt x="2160814" y="2008414"/>
                </a:cubicBezTo>
                <a:cubicBezTo>
                  <a:pt x="2175523" y="2040283"/>
                  <a:pt x="2222344" y="2084182"/>
                  <a:pt x="2242457" y="2100943"/>
                </a:cubicBezTo>
                <a:cubicBezTo>
                  <a:pt x="2253343" y="2110014"/>
                  <a:pt x="2262874" y="2121017"/>
                  <a:pt x="2275114" y="2128157"/>
                </a:cubicBezTo>
                <a:cubicBezTo>
                  <a:pt x="2285025" y="2133939"/>
                  <a:pt x="2296885" y="2135414"/>
                  <a:pt x="2307771" y="2139043"/>
                </a:cubicBezTo>
                <a:cubicBezTo>
                  <a:pt x="2313214" y="2144486"/>
                  <a:pt x="2319172" y="2149458"/>
                  <a:pt x="2324100" y="2155371"/>
                </a:cubicBezTo>
                <a:cubicBezTo>
                  <a:pt x="2328288" y="2160396"/>
                  <a:pt x="2329877" y="2167613"/>
                  <a:pt x="2334985" y="2171700"/>
                </a:cubicBezTo>
                <a:cubicBezTo>
                  <a:pt x="2339465" y="2175284"/>
                  <a:pt x="2345871" y="2175329"/>
                  <a:pt x="2351314" y="2177143"/>
                </a:cubicBezTo>
                <a:cubicBezTo>
                  <a:pt x="2399482" y="2225311"/>
                  <a:pt x="2377778" y="2209300"/>
                  <a:pt x="2411185" y="2231571"/>
                </a:cubicBezTo>
                <a:cubicBezTo>
                  <a:pt x="2443842" y="2200728"/>
                  <a:pt x="2477394" y="2170806"/>
                  <a:pt x="2509157" y="2139043"/>
                </a:cubicBezTo>
                <a:cubicBezTo>
                  <a:pt x="2533667" y="2114533"/>
                  <a:pt x="2553422" y="2085195"/>
                  <a:pt x="2579914" y="2062843"/>
                </a:cubicBezTo>
                <a:cubicBezTo>
                  <a:pt x="2611837" y="2035908"/>
                  <a:pt x="2658267" y="2025500"/>
                  <a:pt x="2683328" y="1992086"/>
                </a:cubicBezTo>
                <a:cubicBezTo>
                  <a:pt x="2706004" y="1961851"/>
                  <a:pt x="2691878" y="1974981"/>
                  <a:pt x="2726871" y="1953986"/>
                </a:cubicBezTo>
                <a:cubicBezTo>
                  <a:pt x="2748385" y="1910957"/>
                  <a:pt x="2723110" y="1951766"/>
                  <a:pt x="2764971" y="1915886"/>
                </a:cubicBezTo>
                <a:cubicBezTo>
                  <a:pt x="2769938" y="1911629"/>
                  <a:pt x="2770693" y="1903573"/>
                  <a:pt x="2775857" y="1899557"/>
                </a:cubicBezTo>
                <a:cubicBezTo>
                  <a:pt x="2787403" y="1890577"/>
                  <a:pt x="2800702" y="1883972"/>
                  <a:pt x="2813957" y="1877786"/>
                </a:cubicBezTo>
                <a:cubicBezTo>
                  <a:pt x="2847137" y="1862302"/>
                  <a:pt x="2882220" y="1854715"/>
                  <a:pt x="2917371" y="1845129"/>
                </a:cubicBezTo>
                <a:lnTo>
                  <a:pt x="3113314" y="1861457"/>
                </a:lnTo>
                <a:cubicBezTo>
                  <a:pt x="3124300" y="1862503"/>
                  <a:pt x="3135011" y="1865611"/>
                  <a:pt x="3145971" y="1866900"/>
                </a:cubicBezTo>
                <a:cubicBezTo>
                  <a:pt x="3165873" y="1869242"/>
                  <a:pt x="3185886" y="1870529"/>
                  <a:pt x="3205843" y="1872343"/>
                </a:cubicBezTo>
                <a:cubicBezTo>
                  <a:pt x="3233057" y="1834243"/>
                  <a:pt x="3262294" y="1797510"/>
                  <a:pt x="3287485" y="1758043"/>
                </a:cubicBezTo>
                <a:cubicBezTo>
                  <a:pt x="3316786" y="1712138"/>
                  <a:pt x="3333461" y="1657683"/>
                  <a:pt x="3369128" y="1616529"/>
                </a:cubicBezTo>
                <a:cubicBezTo>
                  <a:pt x="3392714" y="1589315"/>
                  <a:pt x="3412783" y="1558600"/>
                  <a:pt x="3439885" y="1534886"/>
                </a:cubicBezTo>
                <a:cubicBezTo>
                  <a:pt x="3454399" y="1522186"/>
                  <a:pt x="3468263" y="1508701"/>
                  <a:pt x="3483428" y="1496786"/>
                </a:cubicBezTo>
                <a:cubicBezTo>
                  <a:pt x="3532373" y="1458329"/>
                  <a:pt x="3502175" y="1493560"/>
                  <a:pt x="3532414" y="1453243"/>
                </a:cubicBezTo>
                <a:cubicBezTo>
                  <a:pt x="3546928" y="1407886"/>
                  <a:pt x="3561563" y="1362567"/>
                  <a:pt x="3575957" y="1317171"/>
                </a:cubicBezTo>
                <a:cubicBezTo>
                  <a:pt x="3585149" y="1288181"/>
                  <a:pt x="3595795" y="1259591"/>
                  <a:pt x="3603171" y="1230086"/>
                </a:cubicBezTo>
                <a:cubicBezTo>
                  <a:pt x="3614778" y="1183658"/>
                  <a:pt x="3635799" y="1094511"/>
                  <a:pt x="3652157" y="1050471"/>
                </a:cubicBezTo>
                <a:cubicBezTo>
                  <a:pt x="3664600" y="1016970"/>
                  <a:pt x="3683152" y="985962"/>
                  <a:pt x="3695700" y="952500"/>
                </a:cubicBezTo>
                <a:cubicBezTo>
                  <a:pt x="3704975" y="927766"/>
                  <a:pt x="3710924" y="901892"/>
                  <a:pt x="3717471" y="876300"/>
                </a:cubicBezTo>
                <a:cubicBezTo>
                  <a:pt x="3749950" y="749337"/>
                  <a:pt x="3743121" y="747253"/>
                  <a:pt x="3777343" y="653143"/>
                </a:cubicBezTo>
                <a:cubicBezTo>
                  <a:pt x="3784021" y="634779"/>
                  <a:pt x="3792935" y="617252"/>
                  <a:pt x="3799114" y="598714"/>
                </a:cubicBezTo>
                <a:cubicBezTo>
                  <a:pt x="3840076" y="475826"/>
                  <a:pt x="3773179" y="642903"/>
                  <a:pt x="3831771" y="506186"/>
                </a:cubicBezTo>
                <a:cubicBezTo>
                  <a:pt x="3841062" y="484507"/>
                  <a:pt x="3844251" y="459288"/>
                  <a:pt x="3858985" y="440871"/>
                </a:cubicBezTo>
                <a:cubicBezTo>
                  <a:pt x="3866242" y="431800"/>
                  <a:pt x="3874520" y="423458"/>
                  <a:pt x="3880757" y="413657"/>
                </a:cubicBezTo>
                <a:cubicBezTo>
                  <a:pt x="3887291" y="403389"/>
                  <a:pt x="3889071" y="390159"/>
                  <a:pt x="3897085" y="381000"/>
                </a:cubicBezTo>
                <a:cubicBezTo>
                  <a:pt x="3902623" y="374670"/>
                  <a:pt x="3926266" y="367644"/>
                  <a:pt x="3935185" y="364671"/>
                </a:cubicBezTo>
                <a:cubicBezTo>
                  <a:pt x="3971471" y="366485"/>
                  <a:pt x="4007811" y="367430"/>
                  <a:pt x="4044043" y="370114"/>
                </a:cubicBezTo>
                <a:cubicBezTo>
                  <a:pt x="4056837" y="371062"/>
                  <a:pt x="4069342" y="374704"/>
                  <a:pt x="4082143" y="375557"/>
                </a:cubicBezTo>
                <a:cubicBezTo>
                  <a:pt x="4126283" y="378500"/>
                  <a:pt x="4326026" y="385239"/>
                  <a:pt x="4359728" y="386443"/>
                </a:cubicBezTo>
                <a:cubicBezTo>
                  <a:pt x="4369412" y="415494"/>
                  <a:pt x="4368709" y="418159"/>
                  <a:pt x="4397828" y="451757"/>
                </a:cubicBezTo>
                <a:cubicBezTo>
                  <a:pt x="4408783" y="464397"/>
                  <a:pt x="4424424" y="472271"/>
                  <a:pt x="4435928" y="484414"/>
                </a:cubicBezTo>
                <a:cubicBezTo>
                  <a:pt x="4457177" y="506843"/>
                  <a:pt x="4475899" y="531538"/>
                  <a:pt x="4495800" y="555171"/>
                </a:cubicBezTo>
                <a:cubicBezTo>
                  <a:pt x="4504928" y="566010"/>
                  <a:pt x="4514512" y="576493"/>
                  <a:pt x="4523014" y="587829"/>
                </a:cubicBezTo>
                <a:cubicBezTo>
                  <a:pt x="4528457" y="595086"/>
                  <a:pt x="4534535" y="601907"/>
                  <a:pt x="4539343" y="609600"/>
                </a:cubicBezTo>
                <a:cubicBezTo>
                  <a:pt x="4543643" y="616480"/>
                  <a:pt x="4544948" y="625211"/>
                  <a:pt x="4550228" y="631371"/>
                </a:cubicBezTo>
                <a:cubicBezTo>
                  <a:pt x="4556132" y="638259"/>
                  <a:pt x="4565173" y="641726"/>
                  <a:pt x="4572000" y="647700"/>
                </a:cubicBezTo>
                <a:cubicBezTo>
                  <a:pt x="4579724" y="654458"/>
                  <a:pt x="4585113" y="663961"/>
                  <a:pt x="4593771" y="669471"/>
                </a:cubicBezTo>
                <a:cubicBezTo>
                  <a:pt x="4609060" y="679201"/>
                  <a:pt x="4646464" y="690665"/>
                  <a:pt x="4664528" y="696686"/>
                </a:cubicBezTo>
                <a:cubicBezTo>
                  <a:pt x="4671785" y="703943"/>
                  <a:pt x="4677597" y="713018"/>
                  <a:pt x="4686300" y="718457"/>
                </a:cubicBezTo>
                <a:cubicBezTo>
                  <a:pt x="4692643" y="722422"/>
                  <a:pt x="4702230" y="719227"/>
                  <a:pt x="4708071" y="723900"/>
                </a:cubicBezTo>
                <a:cubicBezTo>
                  <a:pt x="4721132" y="734349"/>
                  <a:pt x="4727347" y="751964"/>
                  <a:pt x="4740728" y="762000"/>
                </a:cubicBezTo>
                <a:cubicBezTo>
                  <a:pt x="4749908" y="768885"/>
                  <a:pt x="4762731" y="768625"/>
                  <a:pt x="4773385" y="772886"/>
                </a:cubicBezTo>
                <a:cubicBezTo>
                  <a:pt x="4780918" y="775899"/>
                  <a:pt x="4787900" y="780143"/>
                  <a:pt x="4795157" y="783771"/>
                </a:cubicBezTo>
                <a:cubicBezTo>
                  <a:pt x="4822371" y="751114"/>
                  <a:pt x="4850244" y="718995"/>
                  <a:pt x="4876800" y="685800"/>
                </a:cubicBezTo>
                <a:cubicBezTo>
                  <a:pt x="4886550" y="673613"/>
                  <a:pt x="4893933" y="659614"/>
                  <a:pt x="4904014" y="647700"/>
                </a:cubicBezTo>
                <a:cubicBezTo>
                  <a:pt x="4913958" y="635948"/>
                  <a:pt x="4927054" y="627064"/>
                  <a:pt x="4936671" y="615043"/>
                </a:cubicBezTo>
                <a:cubicBezTo>
                  <a:pt x="4948930" y="599719"/>
                  <a:pt x="4958011" y="582090"/>
                  <a:pt x="4969328" y="566057"/>
                </a:cubicBezTo>
                <a:cubicBezTo>
                  <a:pt x="4979791" y="551235"/>
                  <a:pt x="4992129" y="537746"/>
                  <a:pt x="5001985" y="522514"/>
                </a:cubicBezTo>
                <a:cubicBezTo>
                  <a:pt x="5009644" y="510678"/>
                  <a:pt x="5049398" y="432019"/>
                  <a:pt x="5061857" y="424543"/>
                </a:cubicBezTo>
                <a:cubicBezTo>
                  <a:pt x="5070928" y="419100"/>
                  <a:pt x="5080608" y="414561"/>
                  <a:pt x="5089071" y="408214"/>
                </a:cubicBezTo>
                <a:cubicBezTo>
                  <a:pt x="5121497" y="383895"/>
                  <a:pt x="5087430" y="396379"/>
                  <a:pt x="5127171" y="386443"/>
                </a:cubicBezTo>
                <a:cubicBezTo>
                  <a:pt x="5133369" y="361650"/>
                  <a:pt x="5130736" y="355622"/>
                  <a:pt x="5138057" y="381000"/>
                </a:cubicBezTo>
                <a:cubicBezTo>
                  <a:pt x="5163683" y="469835"/>
                  <a:pt x="5189032" y="558750"/>
                  <a:pt x="5214257" y="647700"/>
                </a:cubicBezTo>
                <a:cubicBezTo>
                  <a:pt x="5282601" y="888702"/>
                  <a:pt x="5195247" y="608339"/>
                  <a:pt x="5285014" y="832757"/>
                </a:cubicBezTo>
                <a:cubicBezTo>
                  <a:pt x="5312934" y="902558"/>
                  <a:pt x="5339611" y="973022"/>
                  <a:pt x="5361214" y="1045029"/>
                </a:cubicBezTo>
                <a:cubicBezTo>
                  <a:pt x="5387248" y="1131807"/>
                  <a:pt x="5364753" y="1068117"/>
                  <a:pt x="5399314" y="1143000"/>
                </a:cubicBezTo>
                <a:cubicBezTo>
                  <a:pt x="5403408" y="1151871"/>
                  <a:pt x="5405277" y="1161775"/>
                  <a:pt x="5410200" y="1170214"/>
                </a:cubicBezTo>
                <a:cubicBezTo>
                  <a:pt x="5418064" y="1183695"/>
                  <a:pt x="5429142" y="1195079"/>
                  <a:pt x="5437414" y="1208314"/>
                </a:cubicBezTo>
                <a:cubicBezTo>
                  <a:pt x="5447314" y="1224154"/>
                  <a:pt x="5454527" y="1241587"/>
                  <a:pt x="5464628" y="1257300"/>
                </a:cubicBezTo>
                <a:cubicBezTo>
                  <a:pt x="5570988" y="1422747"/>
                  <a:pt x="5409412" y="1156193"/>
                  <a:pt x="5502728" y="1311729"/>
                </a:cubicBezTo>
                <a:cubicBezTo>
                  <a:pt x="5532093" y="1429184"/>
                  <a:pt x="5491593" y="1283891"/>
                  <a:pt x="5535385" y="1393371"/>
                </a:cubicBezTo>
                <a:cubicBezTo>
                  <a:pt x="5560890" y="1457134"/>
                  <a:pt x="5529131" y="1419774"/>
                  <a:pt x="5562600" y="1453243"/>
                </a:cubicBezTo>
                <a:cubicBezTo>
                  <a:pt x="5564414" y="1460500"/>
                  <a:pt x="5560569" y="1474707"/>
                  <a:pt x="5568043" y="1475014"/>
                </a:cubicBezTo>
                <a:cubicBezTo>
                  <a:pt x="5698574" y="1480378"/>
                  <a:pt x="5829287" y="1469571"/>
                  <a:pt x="5959928" y="1469571"/>
                </a:cubicBezTo>
                <a:cubicBezTo>
                  <a:pt x="6076057" y="1469571"/>
                  <a:pt x="6192157" y="1473200"/>
                  <a:pt x="6308271" y="1475014"/>
                </a:cubicBezTo>
                <a:cubicBezTo>
                  <a:pt x="6324600" y="1464128"/>
                  <a:pt x="6342427" y="1455210"/>
                  <a:pt x="6357257" y="1442357"/>
                </a:cubicBezTo>
                <a:cubicBezTo>
                  <a:pt x="6397017" y="1407898"/>
                  <a:pt x="6433748" y="1370089"/>
                  <a:pt x="6471557" y="1333500"/>
                </a:cubicBezTo>
                <a:cubicBezTo>
                  <a:pt x="6489995" y="1315657"/>
                  <a:pt x="6506808" y="1296117"/>
                  <a:pt x="6525985" y="1279071"/>
                </a:cubicBezTo>
                <a:cubicBezTo>
                  <a:pt x="6542314" y="1264557"/>
                  <a:pt x="6560105" y="1251538"/>
                  <a:pt x="6574971" y="1235529"/>
                </a:cubicBezTo>
                <a:cubicBezTo>
                  <a:pt x="6627131" y="1179357"/>
                  <a:pt x="6565698" y="1221498"/>
                  <a:pt x="6623957" y="1186543"/>
                </a:cubicBezTo>
                <a:cubicBezTo>
                  <a:pt x="6629400" y="1179286"/>
                  <a:pt x="6634618" y="1171855"/>
                  <a:pt x="6640285" y="1164771"/>
                </a:cubicBezTo>
                <a:cubicBezTo>
                  <a:pt x="6647706" y="1155495"/>
                  <a:pt x="6680904" y="1098535"/>
                  <a:pt x="6711043" y="1094014"/>
                </a:cubicBezTo>
                <a:cubicBezTo>
                  <a:pt x="6739806" y="1089699"/>
                  <a:pt x="6769143" y="1090986"/>
                  <a:pt x="6798128" y="1088571"/>
                </a:cubicBezTo>
                <a:cubicBezTo>
                  <a:pt x="6812705" y="1087356"/>
                  <a:pt x="6827157" y="1084943"/>
                  <a:pt x="6841671" y="1083129"/>
                </a:cubicBezTo>
                <a:cubicBezTo>
                  <a:pt x="6912088" y="1063009"/>
                  <a:pt x="6891382" y="1064582"/>
                  <a:pt x="7004957" y="1077686"/>
                </a:cubicBezTo>
                <a:cubicBezTo>
                  <a:pt x="7011455" y="1078436"/>
                  <a:pt x="7014871" y="1087288"/>
                  <a:pt x="7021285" y="1088571"/>
                </a:cubicBezTo>
                <a:cubicBezTo>
                  <a:pt x="7042708" y="1092855"/>
                  <a:pt x="7064828" y="1092200"/>
                  <a:pt x="7086600" y="1094014"/>
                </a:cubicBezTo>
                <a:cubicBezTo>
                  <a:pt x="7165846" y="1120430"/>
                  <a:pt x="7112407" y="1114590"/>
                  <a:pt x="7184571" y="974271"/>
                </a:cubicBezTo>
                <a:cubicBezTo>
                  <a:pt x="7194968" y="954055"/>
                  <a:pt x="7206855" y="934628"/>
                  <a:pt x="7217228" y="914400"/>
                </a:cubicBezTo>
                <a:cubicBezTo>
                  <a:pt x="7243145" y="863862"/>
                  <a:pt x="7274018" y="815377"/>
                  <a:pt x="7293428" y="762000"/>
                </a:cubicBezTo>
                <a:cubicBezTo>
                  <a:pt x="7302508" y="737030"/>
                  <a:pt x="7367702" y="550776"/>
                  <a:pt x="7385957" y="527957"/>
                </a:cubicBezTo>
                <a:cubicBezTo>
                  <a:pt x="7402305" y="507522"/>
                  <a:pt x="7421360" y="484716"/>
                  <a:pt x="7434943" y="462643"/>
                </a:cubicBezTo>
                <a:cubicBezTo>
                  <a:pt x="7441322" y="452278"/>
                  <a:pt x="7444520" y="440112"/>
                  <a:pt x="7451271" y="429986"/>
                </a:cubicBezTo>
                <a:cubicBezTo>
                  <a:pt x="7469102" y="403239"/>
                  <a:pt x="7463850" y="422849"/>
                  <a:pt x="7483928" y="402771"/>
                </a:cubicBezTo>
                <a:cubicBezTo>
                  <a:pt x="7490342" y="396357"/>
                  <a:pt x="7493288" y="386807"/>
                  <a:pt x="7500257" y="381000"/>
                </a:cubicBezTo>
                <a:cubicBezTo>
                  <a:pt x="7504664" y="377327"/>
                  <a:pt x="7510915" y="376429"/>
                  <a:pt x="7516585" y="375557"/>
                </a:cubicBezTo>
                <a:cubicBezTo>
                  <a:pt x="7534606" y="372784"/>
                  <a:pt x="7552871" y="371928"/>
                  <a:pt x="7571014" y="370114"/>
                </a:cubicBezTo>
                <a:cubicBezTo>
                  <a:pt x="7636328" y="371928"/>
                  <a:pt x="7702367" y="385425"/>
                  <a:pt x="7766957" y="375557"/>
                </a:cubicBezTo>
                <a:cubicBezTo>
                  <a:pt x="7835015" y="365159"/>
                  <a:pt x="7899694" y="337536"/>
                  <a:pt x="7962900" y="310243"/>
                </a:cubicBezTo>
                <a:cubicBezTo>
                  <a:pt x="7993681" y="296951"/>
                  <a:pt x="8015878" y="255717"/>
                  <a:pt x="8039100" y="234043"/>
                </a:cubicBezTo>
                <a:cubicBezTo>
                  <a:pt x="8054222" y="219929"/>
                  <a:pt x="8073022" y="210120"/>
                  <a:pt x="8088085" y="195943"/>
                </a:cubicBezTo>
                <a:cubicBezTo>
                  <a:pt x="8103994" y="180970"/>
                  <a:pt x="8116603" y="162817"/>
                  <a:pt x="8131628" y="146957"/>
                </a:cubicBezTo>
                <a:cubicBezTo>
                  <a:pt x="8149274" y="128331"/>
                  <a:pt x="8167373" y="110114"/>
                  <a:pt x="8186057" y="92529"/>
                </a:cubicBezTo>
                <a:cubicBezTo>
                  <a:pt x="8198238" y="81065"/>
                  <a:pt x="8212329" y="71699"/>
                  <a:pt x="8224157" y="59871"/>
                </a:cubicBezTo>
                <a:cubicBezTo>
                  <a:pt x="8230571" y="53457"/>
                  <a:pt x="8234512" y="44927"/>
                  <a:pt x="8240485" y="38100"/>
                </a:cubicBezTo>
                <a:cubicBezTo>
                  <a:pt x="8258419" y="17605"/>
                  <a:pt x="8263109" y="15690"/>
                  <a:pt x="8284028" y="0"/>
                </a:cubicBezTo>
                <a:cubicBezTo>
                  <a:pt x="8302171" y="39914"/>
                  <a:pt x="8322174" y="79035"/>
                  <a:pt x="8338457" y="119743"/>
                </a:cubicBezTo>
                <a:cubicBezTo>
                  <a:pt x="8351242" y="151704"/>
                  <a:pt x="8357635" y="186039"/>
                  <a:pt x="8371114" y="217714"/>
                </a:cubicBezTo>
                <a:cubicBezTo>
                  <a:pt x="8461735" y="430673"/>
                  <a:pt x="8472684" y="374554"/>
                  <a:pt x="8550728" y="647700"/>
                </a:cubicBezTo>
                <a:cubicBezTo>
                  <a:pt x="8557985" y="673100"/>
                  <a:pt x="8564146" y="698839"/>
                  <a:pt x="8572500" y="723900"/>
                </a:cubicBezTo>
                <a:cubicBezTo>
                  <a:pt x="8596766" y="796697"/>
                  <a:pt x="8611095" y="792194"/>
                  <a:pt x="8626928" y="887186"/>
                </a:cubicBezTo>
                <a:cubicBezTo>
                  <a:pt x="8640362" y="967790"/>
                  <a:pt x="8630064" y="931834"/>
                  <a:pt x="8654143" y="996043"/>
                </a:cubicBezTo>
                <a:cubicBezTo>
                  <a:pt x="8656976" y="1015880"/>
                  <a:pt x="8658611" y="1036664"/>
                  <a:pt x="8665028" y="1055914"/>
                </a:cubicBezTo>
                <a:cubicBezTo>
                  <a:pt x="8668118" y="1065183"/>
                  <a:pt x="8672285" y="1074057"/>
                  <a:pt x="8675914" y="1083129"/>
                </a:cubicBezTo>
                <a:cubicBezTo>
                  <a:pt x="8677728" y="1095829"/>
                  <a:pt x="8679062" y="1108607"/>
                  <a:pt x="8681357" y="1121229"/>
                </a:cubicBezTo>
                <a:cubicBezTo>
                  <a:pt x="8682695" y="1128589"/>
                  <a:pt x="8681768" y="1148535"/>
                  <a:pt x="8686800" y="1143000"/>
                </a:cubicBezTo>
                <a:cubicBezTo>
                  <a:pt x="8718725" y="1107881"/>
                  <a:pt x="8808728" y="912064"/>
                  <a:pt x="8811985" y="903514"/>
                </a:cubicBezTo>
                <a:cubicBezTo>
                  <a:pt x="8930592" y="592172"/>
                  <a:pt x="8784325" y="969912"/>
                  <a:pt x="8899071" y="691243"/>
                </a:cubicBezTo>
                <a:cubicBezTo>
                  <a:pt x="8925853" y="626202"/>
                  <a:pt x="8944043" y="568550"/>
                  <a:pt x="8964385" y="500743"/>
                </a:cubicBezTo>
                <a:cubicBezTo>
                  <a:pt x="8969828" y="482600"/>
                  <a:pt x="8975064" y="464394"/>
                  <a:pt x="8980714" y="446314"/>
                </a:cubicBezTo>
                <a:cubicBezTo>
                  <a:pt x="8984137" y="435362"/>
                  <a:pt x="8986105" y="423730"/>
                  <a:pt x="8991600" y="413657"/>
                </a:cubicBezTo>
                <a:cubicBezTo>
                  <a:pt x="8997163" y="403459"/>
                  <a:pt x="9006927" y="396109"/>
                  <a:pt x="9013371" y="386443"/>
                </a:cubicBezTo>
                <a:cubicBezTo>
                  <a:pt x="9017872" y="379692"/>
                  <a:pt x="9017654" y="369387"/>
                  <a:pt x="9024257" y="364671"/>
                </a:cubicBezTo>
                <a:cubicBezTo>
                  <a:pt x="9031785" y="359294"/>
                  <a:pt x="9042400" y="361043"/>
                  <a:pt x="9051471" y="359229"/>
                </a:cubicBezTo>
                <a:lnTo>
                  <a:pt x="9263743" y="370114"/>
                </a:lnTo>
                <a:lnTo>
                  <a:pt x="9476014" y="381000"/>
                </a:lnTo>
                <a:cubicBezTo>
                  <a:pt x="9506857" y="350157"/>
                  <a:pt x="9540368" y="321769"/>
                  <a:pt x="9568543" y="288471"/>
                </a:cubicBezTo>
                <a:cubicBezTo>
                  <a:pt x="9607389" y="242562"/>
                  <a:pt x="9633430" y="207814"/>
                  <a:pt x="9677400" y="168729"/>
                </a:cubicBezTo>
                <a:cubicBezTo>
                  <a:pt x="9692861" y="154986"/>
                  <a:pt x="9710331" y="143674"/>
                  <a:pt x="9726385" y="130629"/>
                </a:cubicBezTo>
                <a:cubicBezTo>
                  <a:pt x="9739367" y="120081"/>
                  <a:pt x="9752108" y="109223"/>
                  <a:pt x="9764485" y="97971"/>
                </a:cubicBezTo>
                <a:cubicBezTo>
                  <a:pt x="9772079" y="91067"/>
                  <a:pt x="9777717" y="81893"/>
                  <a:pt x="9786257" y="76200"/>
                </a:cubicBezTo>
                <a:cubicBezTo>
                  <a:pt x="9799759" y="67199"/>
                  <a:pt x="9815286" y="61686"/>
                  <a:pt x="9829800" y="54429"/>
                </a:cubicBezTo>
                <a:cubicBezTo>
                  <a:pt x="9838871" y="45357"/>
                  <a:pt x="9846887" y="35090"/>
                  <a:pt x="9857014" y="27214"/>
                </a:cubicBezTo>
                <a:cubicBezTo>
                  <a:pt x="9886240" y="4482"/>
                  <a:pt x="9937220" y="12677"/>
                  <a:pt x="9965871" y="10886"/>
                </a:cubicBezTo>
                <a:lnTo>
                  <a:pt x="10276114" y="16329"/>
                </a:lnTo>
              </a:path>
            </a:pathLst>
          </a:cu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7F487C51-B666-8B29-1C05-335A9327918A}"/>
              </a:ext>
            </a:extLst>
          </p:cNvPr>
          <p:cNvSpPr txBox="1"/>
          <p:nvPr/>
        </p:nvSpPr>
        <p:spPr>
          <a:xfrm>
            <a:off x="591459" y="13719"/>
            <a:ext cx="6287106" cy="369332"/>
          </a:xfrm>
          <a:prstGeom prst="rect">
            <a:avLst/>
          </a:prstGeom>
          <a:noFill/>
        </p:spPr>
        <p:txBody>
          <a:bodyPr wrap="none" rtlCol="0">
            <a:spAutoFit/>
          </a:bodyPr>
          <a:lstStyle/>
          <a:p>
            <a:r>
              <a:rPr lang="de-DE" i="1" dirty="0">
                <a:solidFill>
                  <a:srgbClr val="FF0000"/>
                </a:solidFill>
              </a:rPr>
              <a:t>Für diese Kursstunde bitte nur die Kurve bis Woche 2 zeichnen</a:t>
            </a:r>
          </a:p>
        </p:txBody>
      </p:sp>
      <p:sp>
        <p:nvSpPr>
          <p:cNvPr id="6" name="Textfeld 5">
            <a:extLst>
              <a:ext uri="{FF2B5EF4-FFF2-40B4-BE49-F238E27FC236}">
                <a16:creationId xmlns:a16="http://schemas.microsoft.com/office/drawing/2014/main" id="{252731D6-5E4F-4D43-8B3B-BA0B76017C43}"/>
              </a:ext>
            </a:extLst>
          </p:cNvPr>
          <p:cNvSpPr txBox="1"/>
          <p:nvPr/>
        </p:nvSpPr>
        <p:spPr>
          <a:xfrm>
            <a:off x="8584153" y="-5019"/>
            <a:ext cx="3607847" cy="923330"/>
          </a:xfrm>
          <a:prstGeom prst="rect">
            <a:avLst/>
          </a:prstGeom>
          <a:noFill/>
        </p:spPr>
        <p:txBody>
          <a:bodyPr wrap="none" rtlCol="0">
            <a:spAutoFit/>
          </a:bodyPr>
          <a:lstStyle/>
          <a:p>
            <a:r>
              <a:rPr lang="de-DE" i="1" dirty="0">
                <a:solidFill>
                  <a:srgbClr val="FF0000"/>
                </a:solidFill>
              </a:rPr>
              <a:t>Dieses Arbeitsblatt 2-mal erstellen</a:t>
            </a:r>
          </a:p>
          <a:p>
            <a:pPr marL="342900" indent="-342900">
              <a:buAutoNum type="arabicParenR"/>
            </a:pPr>
            <a:r>
              <a:rPr lang="de-DE" i="1" dirty="0">
                <a:solidFill>
                  <a:srgbClr val="FF0000"/>
                </a:solidFill>
              </a:rPr>
              <a:t>0-26. Woche</a:t>
            </a:r>
          </a:p>
          <a:p>
            <a:pPr marL="342900" indent="-342900">
              <a:buAutoNum type="arabicParenR"/>
            </a:pPr>
            <a:r>
              <a:rPr lang="de-DE" i="1" dirty="0">
                <a:solidFill>
                  <a:srgbClr val="FF0000"/>
                </a:solidFill>
              </a:rPr>
              <a:t>27-52. Woche</a:t>
            </a:r>
          </a:p>
        </p:txBody>
      </p:sp>
    </p:spTree>
    <p:extLst>
      <p:ext uri="{BB962C8B-B14F-4D97-AF65-F5344CB8AC3E}">
        <p14:creationId xmlns:p14="http://schemas.microsoft.com/office/powerpoint/2010/main" val="477157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4C5499-6BEB-EC3E-0896-F54E26CD154A}"/>
              </a:ext>
            </a:extLst>
          </p:cNvPr>
          <p:cNvSpPr>
            <a:spLocks noGrp="1"/>
          </p:cNvSpPr>
          <p:nvPr>
            <p:ph type="title"/>
          </p:nvPr>
        </p:nvSpPr>
        <p:spPr/>
        <p:txBody>
          <a:bodyPr/>
          <a:lstStyle/>
          <a:p>
            <a:r>
              <a:rPr lang="de-DE" dirty="0"/>
              <a:t>MOVE-Check: Was meinen Sie?</a:t>
            </a:r>
          </a:p>
        </p:txBody>
      </p:sp>
      <p:sp>
        <p:nvSpPr>
          <p:cNvPr id="3" name="Inhaltsplatzhalter 2">
            <a:extLst>
              <a:ext uri="{FF2B5EF4-FFF2-40B4-BE49-F238E27FC236}">
                <a16:creationId xmlns:a16="http://schemas.microsoft.com/office/drawing/2014/main" id="{B4A86B48-7E2C-D78B-14E2-580EE2447832}"/>
              </a:ext>
            </a:extLst>
          </p:cNvPr>
          <p:cNvSpPr>
            <a:spLocks noGrp="1"/>
          </p:cNvSpPr>
          <p:nvPr>
            <p:ph idx="1"/>
          </p:nvPr>
        </p:nvSpPr>
        <p:spPr>
          <a:xfrm>
            <a:off x="838200" y="1825625"/>
            <a:ext cx="4806043" cy="4351338"/>
          </a:xfrm>
        </p:spPr>
        <p:txBody>
          <a:bodyPr>
            <a:normAutofit/>
          </a:bodyPr>
          <a:lstStyle/>
          <a:p>
            <a:pPr marL="0" indent="0">
              <a:buNone/>
            </a:pPr>
            <a:r>
              <a:rPr lang="de-DE" sz="2400" b="1" dirty="0"/>
              <a:t>Ersatz von Mahlzeiten durch kalorienreduzierte Mahlzeitenersatzprodukte (</a:t>
            </a:r>
            <a:r>
              <a:rPr lang="de-DE" sz="2400" b="1" dirty="0" err="1"/>
              <a:t>Formuladiät</a:t>
            </a:r>
            <a:r>
              <a:rPr lang="de-DE" sz="2400" b="1" dirty="0"/>
              <a:t>) – sinnvoll oder ist davon eher abzuraten?</a:t>
            </a:r>
            <a:endParaRPr lang="de-DE" sz="2400" dirty="0"/>
          </a:p>
        </p:txBody>
      </p:sp>
      <p:pic>
        <p:nvPicPr>
          <p:cNvPr id="5" name="Grafik 4" descr="Download Free Progress check Icons in PNG &amp; SVG | Magnific (formerly  Freepik)">
            <a:extLst>
              <a:ext uri="{FF2B5EF4-FFF2-40B4-BE49-F238E27FC236}">
                <a16:creationId xmlns:a16="http://schemas.microsoft.com/office/drawing/2014/main" id="{118976D0-3FE9-F7E4-D0CA-90DE494F81C5}"/>
              </a:ext>
            </a:extLst>
          </p:cNvPr>
          <p:cNvPicPr>
            <a:picLocks noChangeAspect="1"/>
          </p:cNvPicPr>
          <p:nvPr/>
        </p:nvPicPr>
        <p:blipFill>
          <a:blip r:embed="rId2">
            <a:duotone>
              <a:prstClr val="black"/>
              <a:srgbClr val="A02B93">
                <a:tint val="45000"/>
                <a:satMod val="400000"/>
              </a:srgbClr>
            </a:duotone>
            <a:alphaModFix amt="35000"/>
          </a:blip>
          <a:stretch>
            <a:fillRect/>
          </a:stretch>
        </p:blipFill>
        <p:spPr>
          <a:xfrm>
            <a:off x="5709557" y="221718"/>
            <a:ext cx="6271157" cy="6271157"/>
          </a:xfrm>
          <a:prstGeom prst="rect">
            <a:avLst/>
          </a:prstGeom>
        </p:spPr>
      </p:pic>
      <p:pic>
        <p:nvPicPr>
          <p:cNvPr id="7" name="Grafik 6">
            <a:extLst>
              <a:ext uri="{FF2B5EF4-FFF2-40B4-BE49-F238E27FC236}">
                <a16:creationId xmlns:a16="http://schemas.microsoft.com/office/drawing/2014/main" id="{89ED6D34-61FF-5B9D-C8B8-1CE05697D8D4}"/>
              </a:ext>
            </a:extLst>
          </p:cNvPr>
          <p:cNvPicPr>
            <a:picLocks noChangeAspect="1"/>
          </p:cNvPicPr>
          <p:nvPr/>
        </p:nvPicPr>
        <p:blipFill>
          <a:blip r:embed="rId3"/>
          <a:srcRect l="34015" t="24712" r="32394" b="41027"/>
          <a:stretch>
            <a:fillRect/>
          </a:stretch>
        </p:blipFill>
        <p:spPr>
          <a:xfrm>
            <a:off x="7404099" y="1523999"/>
            <a:ext cx="2940051" cy="3702051"/>
          </a:xfrm>
          <a:prstGeom prst="rect">
            <a:avLst/>
          </a:prstGeom>
        </p:spPr>
      </p:pic>
    </p:spTree>
    <p:extLst>
      <p:ext uri="{BB962C8B-B14F-4D97-AF65-F5344CB8AC3E}">
        <p14:creationId xmlns:p14="http://schemas.microsoft.com/office/powerpoint/2010/main" val="2206260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52854B-6D3F-C733-1BAE-2523892AC046}"/>
              </a:ext>
            </a:extLst>
          </p:cNvPr>
          <p:cNvSpPr>
            <a:spLocks noGrp="1"/>
          </p:cNvSpPr>
          <p:nvPr>
            <p:ph type="title"/>
          </p:nvPr>
        </p:nvSpPr>
        <p:spPr/>
        <p:txBody>
          <a:bodyPr>
            <a:normAutofit/>
          </a:bodyPr>
          <a:lstStyle/>
          <a:p>
            <a:r>
              <a:rPr lang="de-DE" sz="3600" dirty="0"/>
              <a:t>MOVE-Check: Aktueller Stand der Forschung </a:t>
            </a:r>
          </a:p>
        </p:txBody>
      </p:sp>
      <p:sp>
        <p:nvSpPr>
          <p:cNvPr id="4" name="Inhaltsplatzhalter 2">
            <a:extLst>
              <a:ext uri="{FF2B5EF4-FFF2-40B4-BE49-F238E27FC236}">
                <a16:creationId xmlns:a16="http://schemas.microsoft.com/office/drawing/2014/main" id="{406B0F5B-BA80-6B7E-DED0-F907F5D03506}"/>
              </a:ext>
            </a:extLst>
          </p:cNvPr>
          <p:cNvSpPr>
            <a:spLocks noGrp="1"/>
          </p:cNvSpPr>
          <p:nvPr>
            <p:ph idx="1"/>
          </p:nvPr>
        </p:nvSpPr>
        <p:spPr>
          <a:xfrm>
            <a:off x="838200" y="1825625"/>
            <a:ext cx="5753100" cy="4351338"/>
          </a:xfrm>
        </p:spPr>
        <p:txBody>
          <a:bodyPr>
            <a:normAutofit/>
          </a:bodyPr>
          <a:lstStyle/>
          <a:p>
            <a:pPr marL="0" indent="0">
              <a:buNone/>
            </a:pPr>
            <a:r>
              <a:rPr lang="de-DE" sz="2400" b="1" dirty="0"/>
              <a:t>Ersatz von Mahlzeiten durch kalorienreduzierte Mahlzeitenersatzprodukte (</a:t>
            </a:r>
            <a:r>
              <a:rPr lang="de-DE" sz="2400" b="1" dirty="0" err="1"/>
              <a:t>Formuladiät</a:t>
            </a:r>
            <a:r>
              <a:rPr lang="de-DE" sz="2400" b="1" dirty="0"/>
              <a:t>) – sinnvoll oder ist davon eher abzuraten?</a:t>
            </a:r>
            <a:endParaRPr lang="de-DE" sz="2400" dirty="0"/>
          </a:p>
          <a:p>
            <a:r>
              <a:rPr lang="de-DE" sz="2400" dirty="0"/>
              <a:t>Mit der </a:t>
            </a:r>
            <a:r>
              <a:rPr lang="de-DE" sz="2400" dirty="0" err="1"/>
              <a:t>Formuladiät</a:t>
            </a:r>
            <a:r>
              <a:rPr lang="de-DE" sz="2400" dirty="0"/>
              <a:t> kann in relativ kurzer Zeit viel Gewicht verloren werden, was motivierend wirken kann. Allerdings sollte sie mit ärztlicher Begleitung erfolgen und nur für max. 12 Wochen. Langfristig sind Formulardiäten nicht gut im Alltag umzusetzen.</a:t>
            </a:r>
          </a:p>
        </p:txBody>
      </p:sp>
      <p:pic>
        <p:nvPicPr>
          <p:cNvPr id="5" name="Grafik 4" descr="Download Free Progress check Icons in PNG &amp; SVG | Magnific (formerly  Freepik)">
            <a:extLst>
              <a:ext uri="{FF2B5EF4-FFF2-40B4-BE49-F238E27FC236}">
                <a16:creationId xmlns:a16="http://schemas.microsoft.com/office/drawing/2014/main" id="{CCB779CA-43A0-6875-E949-B9650A8F5F0C}"/>
              </a:ext>
            </a:extLst>
          </p:cNvPr>
          <p:cNvPicPr>
            <a:picLocks noChangeAspect="1"/>
          </p:cNvPicPr>
          <p:nvPr/>
        </p:nvPicPr>
        <p:blipFill>
          <a:blip r:embed="rId2">
            <a:duotone>
              <a:prstClr val="black"/>
              <a:schemeClr val="accent5">
                <a:tint val="45000"/>
                <a:satMod val="400000"/>
              </a:schemeClr>
            </a:duotone>
            <a:alphaModFix amt="35000"/>
          </a:blip>
          <a:stretch>
            <a:fillRect/>
          </a:stretch>
        </p:blipFill>
        <p:spPr>
          <a:xfrm>
            <a:off x="5709557" y="221718"/>
            <a:ext cx="6271157" cy="6271157"/>
          </a:xfrm>
          <a:prstGeom prst="rect">
            <a:avLst/>
          </a:prstGeom>
        </p:spPr>
      </p:pic>
    </p:spTree>
    <p:extLst>
      <p:ext uri="{BB962C8B-B14F-4D97-AF65-F5344CB8AC3E}">
        <p14:creationId xmlns:p14="http://schemas.microsoft.com/office/powerpoint/2010/main" val="2669954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D6A9C6-48C9-C374-2267-14EA5965D8CE}"/>
              </a:ext>
            </a:extLst>
          </p:cNvPr>
          <p:cNvSpPr>
            <a:spLocks noGrp="1"/>
          </p:cNvSpPr>
          <p:nvPr>
            <p:ph type="title"/>
          </p:nvPr>
        </p:nvSpPr>
        <p:spPr/>
        <p:txBody>
          <a:bodyPr/>
          <a:lstStyle/>
          <a:p>
            <a:r>
              <a:rPr lang="de-DE" dirty="0"/>
              <a:t>MOVE: die nächsten Schritte</a:t>
            </a:r>
          </a:p>
        </p:txBody>
      </p:sp>
      <p:sp>
        <p:nvSpPr>
          <p:cNvPr id="3" name="Inhaltsplatzhalter 2">
            <a:extLst>
              <a:ext uri="{FF2B5EF4-FFF2-40B4-BE49-F238E27FC236}">
                <a16:creationId xmlns:a16="http://schemas.microsoft.com/office/drawing/2014/main" id="{C1672295-0242-E3F8-10A5-E33D28D3603C}"/>
              </a:ext>
            </a:extLst>
          </p:cNvPr>
          <p:cNvSpPr>
            <a:spLocks noGrp="1"/>
          </p:cNvSpPr>
          <p:nvPr>
            <p:ph idx="1"/>
          </p:nvPr>
        </p:nvSpPr>
        <p:spPr>
          <a:xfrm>
            <a:off x="838201" y="1825625"/>
            <a:ext cx="6602186" cy="4351338"/>
          </a:xfrm>
        </p:spPr>
        <p:txBody>
          <a:bodyPr>
            <a:normAutofit lnSpcReduction="10000"/>
          </a:bodyPr>
          <a:lstStyle/>
          <a:p>
            <a:r>
              <a:rPr lang="de-DE" sz="2000" dirty="0"/>
              <a:t>Zum Abnehmen sollte (mindestens) ein </a:t>
            </a:r>
            <a:r>
              <a:rPr lang="de-DE" sz="2000" b="1" dirty="0">
                <a:solidFill>
                  <a:schemeClr val="accent5"/>
                </a:solidFill>
              </a:rPr>
              <a:t>Kaloriendefizit</a:t>
            </a:r>
            <a:r>
              <a:rPr lang="de-DE" sz="2000" dirty="0"/>
              <a:t> von </a:t>
            </a:r>
            <a:r>
              <a:rPr lang="de-DE" sz="2000" b="1" dirty="0">
                <a:solidFill>
                  <a:schemeClr val="accent5"/>
                </a:solidFill>
              </a:rPr>
              <a:t>500-600 kcal pro Tag </a:t>
            </a:r>
            <a:r>
              <a:rPr lang="de-DE" sz="2000" dirty="0"/>
              <a:t>erreicht werden</a:t>
            </a:r>
          </a:p>
          <a:p>
            <a:r>
              <a:rPr lang="de-DE" sz="2000" b="1" dirty="0">
                <a:solidFill>
                  <a:schemeClr val="accent5"/>
                </a:solidFill>
              </a:rPr>
              <a:t>Veränderung der Ernährung </a:t>
            </a:r>
            <a:r>
              <a:rPr lang="de-DE" sz="2000" dirty="0"/>
              <a:t>ist am besten geeignet, um Kalorien einzusparen</a:t>
            </a:r>
          </a:p>
          <a:p>
            <a:r>
              <a:rPr lang="de-DE" sz="2000" dirty="0"/>
              <a:t>Mehr </a:t>
            </a:r>
            <a:r>
              <a:rPr lang="de-DE" sz="2000" b="1" dirty="0">
                <a:solidFill>
                  <a:schemeClr val="accent5"/>
                </a:solidFill>
              </a:rPr>
              <a:t>Bewegung</a:t>
            </a:r>
            <a:r>
              <a:rPr lang="de-DE" sz="2000" dirty="0"/>
              <a:t> </a:t>
            </a:r>
            <a:r>
              <a:rPr lang="de-DE" sz="2000" b="1" dirty="0">
                <a:solidFill>
                  <a:schemeClr val="accent5"/>
                </a:solidFill>
              </a:rPr>
              <a:t>unterstützt</a:t>
            </a:r>
            <a:r>
              <a:rPr lang="de-DE" sz="2000" dirty="0"/>
              <a:t> die </a:t>
            </a:r>
            <a:r>
              <a:rPr lang="de-DE" sz="2000" b="1" dirty="0">
                <a:solidFill>
                  <a:schemeClr val="accent5"/>
                </a:solidFill>
              </a:rPr>
              <a:t>Gewichtsabnahme</a:t>
            </a:r>
            <a:r>
              <a:rPr lang="de-DE" sz="2000" dirty="0"/>
              <a:t>, ist allein aber nicht ausreichend, um langfristig abzunehmen</a:t>
            </a:r>
          </a:p>
          <a:p>
            <a:pPr marL="0" indent="0">
              <a:buNone/>
            </a:pPr>
            <a:r>
              <a:rPr lang="de-DE" sz="2000" b="1" dirty="0"/>
              <a:t>Daher beim Abnehmen wichtig:</a:t>
            </a:r>
          </a:p>
          <a:p>
            <a:r>
              <a:rPr lang="de-DE" sz="2000" b="1" dirty="0">
                <a:solidFill>
                  <a:schemeClr val="accent5"/>
                </a:solidFill>
              </a:rPr>
              <a:t>Wissen</a:t>
            </a:r>
            <a:r>
              <a:rPr lang="de-DE" sz="2000" dirty="0"/>
              <a:t> über Ernährungsbausteine, Ernährungsformen und Kalorien</a:t>
            </a:r>
          </a:p>
          <a:p>
            <a:r>
              <a:rPr lang="de-DE" sz="2000" dirty="0"/>
              <a:t>Die eigenen Ernährungsgewohnheiten auf den </a:t>
            </a:r>
            <a:r>
              <a:rPr lang="de-DE" sz="2000" b="1" dirty="0">
                <a:solidFill>
                  <a:schemeClr val="accent5"/>
                </a:solidFill>
              </a:rPr>
              <a:t>Prüfstand</a:t>
            </a:r>
            <a:r>
              <a:rPr lang="de-DE" sz="2000" dirty="0"/>
              <a:t> </a:t>
            </a:r>
            <a:r>
              <a:rPr lang="de-DE" sz="2000" b="1" dirty="0">
                <a:solidFill>
                  <a:schemeClr val="accent5"/>
                </a:solidFill>
              </a:rPr>
              <a:t>stellen</a:t>
            </a:r>
          </a:p>
          <a:p>
            <a:r>
              <a:rPr lang="de-DE" sz="2000" b="1" dirty="0">
                <a:solidFill>
                  <a:schemeClr val="accent5"/>
                </a:solidFill>
              </a:rPr>
              <a:t>Günstigere</a:t>
            </a:r>
            <a:r>
              <a:rPr lang="de-DE" sz="2000" dirty="0"/>
              <a:t> </a:t>
            </a:r>
            <a:r>
              <a:rPr lang="de-DE" sz="2000" b="1" dirty="0">
                <a:solidFill>
                  <a:schemeClr val="accent5"/>
                </a:solidFill>
              </a:rPr>
              <a:t>Alternativen</a:t>
            </a:r>
            <a:r>
              <a:rPr lang="de-DE" sz="2000" dirty="0"/>
              <a:t> fürs Abnehmen umsetzen</a:t>
            </a:r>
            <a:endParaRPr lang="de-DE" sz="1800" dirty="0"/>
          </a:p>
        </p:txBody>
      </p:sp>
      <p:sp>
        <p:nvSpPr>
          <p:cNvPr id="6" name="Textfeld 5">
            <a:extLst>
              <a:ext uri="{FF2B5EF4-FFF2-40B4-BE49-F238E27FC236}">
                <a16:creationId xmlns:a16="http://schemas.microsoft.com/office/drawing/2014/main" id="{A26EBF85-E3C2-DA98-CD8A-97ACF5784C03}"/>
              </a:ext>
            </a:extLst>
          </p:cNvPr>
          <p:cNvSpPr txBox="1"/>
          <p:nvPr/>
        </p:nvSpPr>
        <p:spPr>
          <a:xfrm>
            <a:off x="9038408" y="6761117"/>
            <a:ext cx="2838982" cy="369332"/>
          </a:xfrm>
          <a:prstGeom prst="rect">
            <a:avLst/>
          </a:prstGeom>
          <a:noFill/>
        </p:spPr>
        <p:txBody>
          <a:bodyPr wrap="none" rtlCol="0">
            <a:spAutoFit/>
          </a:bodyPr>
          <a:lstStyle/>
          <a:p>
            <a:r>
              <a:rPr lang="de-DE" b="1" dirty="0"/>
              <a:t>VSB_2025-09-23_0913.jpg</a:t>
            </a:r>
            <a:endParaRPr lang="de-DE" dirty="0"/>
          </a:p>
        </p:txBody>
      </p:sp>
      <p:pic>
        <p:nvPicPr>
          <p:cNvPr id="7" name="Grafik 6">
            <a:extLst>
              <a:ext uri="{FF2B5EF4-FFF2-40B4-BE49-F238E27FC236}">
                <a16:creationId xmlns:a16="http://schemas.microsoft.com/office/drawing/2014/main" id="{0DA0E230-C279-A8EA-D425-99D64FF07197}"/>
              </a:ext>
            </a:extLst>
          </p:cNvPr>
          <p:cNvPicPr>
            <a:picLocks noChangeAspect="1"/>
          </p:cNvPicPr>
          <p:nvPr/>
        </p:nvPicPr>
        <p:blipFill>
          <a:blip r:embed="rId2"/>
          <a:srcRect l="40477" r="12645"/>
          <a:stretch>
            <a:fillRect/>
          </a:stretch>
        </p:blipFill>
        <p:spPr>
          <a:xfrm>
            <a:off x="7369629" y="0"/>
            <a:ext cx="4822371" cy="6858000"/>
          </a:xfrm>
          <a:prstGeom prst="rect">
            <a:avLst/>
          </a:prstGeom>
        </p:spPr>
      </p:pic>
    </p:spTree>
    <p:extLst>
      <p:ext uri="{BB962C8B-B14F-4D97-AF65-F5344CB8AC3E}">
        <p14:creationId xmlns:p14="http://schemas.microsoft.com/office/powerpoint/2010/main" val="22307092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2545</Words>
  <Application>Microsoft Office PowerPoint</Application>
  <PresentationFormat>Breitbild</PresentationFormat>
  <Paragraphs>431</Paragraphs>
  <Slides>45</Slides>
  <Notes>3</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45</vt:i4>
      </vt:variant>
    </vt:vector>
  </HeadingPairs>
  <TitlesOfParts>
    <vt:vector size="53" baseType="lpstr">
      <vt:lpstr>Aptos</vt:lpstr>
      <vt:lpstr>Aptos Display</vt:lpstr>
      <vt:lpstr>Arial</vt:lpstr>
      <vt:lpstr>ScalaSansPro</vt:lpstr>
      <vt:lpstr>Segment</vt:lpstr>
      <vt:lpstr>Wingdings</vt:lpstr>
      <vt:lpstr>Office</vt:lpstr>
      <vt:lpstr>1_Office</vt:lpstr>
      <vt:lpstr>Kurseinheit 3</vt:lpstr>
      <vt:lpstr>Themen dieser Kurseinheit</vt:lpstr>
      <vt:lpstr>MOVE-Challenge: Meine Gründe für eine Gewichtsabnahme</vt:lpstr>
      <vt:lpstr>MOVE-Challenge: So schätze ich mich ein…</vt:lpstr>
      <vt:lpstr>MOVE-Challenge: Meine Gewichtskurve</vt:lpstr>
      <vt:lpstr>MOVE-Challenge: Meine Zufriedenheit</vt:lpstr>
      <vt:lpstr>MOVE-Check: Was meinen Sie?</vt:lpstr>
      <vt:lpstr>MOVE-Check: Aktueller Stand der Forschung </vt:lpstr>
      <vt:lpstr>MOVE: die nächsten Schritte</vt:lpstr>
      <vt:lpstr>Grundbausteine der Nahrung </vt:lpstr>
      <vt:lpstr>Kohlenhydrate: Die richtige Wahl treffen</vt:lpstr>
      <vt:lpstr>Eiweiß: Sättigung und Muskelerhalt</vt:lpstr>
      <vt:lpstr>Fette: Qualität statt Quantität</vt:lpstr>
      <vt:lpstr>Gemüse</vt:lpstr>
      <vt:lpstr>Obst/Nüsse</vt:lpstr>
      <vt:lpstr>Milchprodukte</vt:lpstr>
      <vt:lpstr>Fleisch &amp; Fisch</vt:lpstr>
      <vt:lpstr>Vitamine und Mineralstoffe:  Die Mikronährstoffe</vt:lpstr>
      <vt:lpstr>Getränke</vt:lpstr>
      <vt:lpstr>MOVE-Challenge: Mein Gewichtsziel</vt:lpstr>
      <vt:lpstr>Verschiedene Wege abzunehmen</vt:lpstr>
      <vt:lpstr>Kurze Wiederholung: Verschiedene Wege abzunehmen</vt:lpstr>
      <vt:lpstr>Mediterrane Kost</vt:lpstr>
      <vt:lpstr>Mediterrane Kost – praktische Umsetzung</vt:lpstr>
      <vt:lpstr>Nordische Kost</vt:lpstr>
      <vt:lpstr>Nordische Kost – praktische Umsetzung</vt:lpstr>
      <vt:lpstr>Vegetarische/vegane Kost</vt:lpstr>
      <vt:lpstr>Vegetarische/vegane Kost – praktische Umsetzung</vt:lpstr>
      <vt:lpstr>„Low carb“</vt:lpstr>
      <vt:lpstr>„Low carb“ – praktische Umsetzung</vt:lpstr>
      <vt:lpstr>„Low fat“</vt:lpstr>
      <vt:lpstr>„Low fat“ – praktische Umsetzung</vt:lpstr>
      <vt:lpstr>Intervallfasten</vt:lpstr>
      <vt:lpstr>Intervallfasten – praktische Umsetzung</vt:lpstr>
      <vt:lpstr>Eiweißreiche Kost</vt:lpstr>
      <vt:lpstr>Eiweißreiche Kost – praktische Umsetzung</vt:lpstr>
      <vt:lpstr>DASH-Diät</vt:lpstr>
      <vt:lpstr>DASH-Diät – praktische Umsetzung</vt:lpstr>
      <vt:lpstr>Formuladiät</vt:lpstr>
      <vt:lpstr>Formuladiät – praktische Umsetzung</vt:lpstr>
      <vt:lpstr>Welche Art der Ernährungsumstellung könnten Sie sich vorstellen?  </vt:lpstr>
      <vt:lpstr>Essgewohnheiten erkennen</vt:lpstr>
      <vt:lpstr>MOVE-Challenge: Meine Gewichtskurve</vt:lpstr>
      <vt:lpstr>MOVE-Challenge: Meine Zufriedenheit</vt:lpstr>
      <vt:lpstr>Bis zur nächsten Kurseinheit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Dominic Ehrmann</dc:creator>
  <cp:lastModifiedBy>Dominic Ehrmann</cp:lastModifiedBy>
  <cp:revision>64</cp:revision>
  <dcterms:created xsi:type="dcterms:W3CDTF">2025-07-31T12:10:23Z</dcterms:created>
  <dcterms:modified xsi:type="dcterms:W3CDTF">2026-08-24T21:59:14Z</dcterms:modified>
</cp:coreProperties>
</file>